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45"/>
  </p:notesMasterIdLst>
  <p:handoutMasterIdLst>
    <p:handoutMasterId r:id="rId46"/>
  </p:handoutMasterIdLst>
  <p:sldIdLst>
    <p:sldId id="879" r:id="rId2"/>
    <p:sldId id="836" r:id="rId3"/>
    <p:sldId id="309" r:id="rId4"/>
    <p:sldId id="843" r:id="rId5"/>
    <p:sldId id="849" r:id="rId6"/>
    <p:sldId id="848" r:id="rId7"/>
    <p:sldId id="850" r:id="rId8"/>
    <p:sldId id="315" r:id="rId9"/>
    <p:sldId id="469" r:id="rId10"/>
    <p:sldId id="749" r:id="rId11"/>
    <p:sldId id="750" r:id="rId12"/>
    <p:sldId id="851" r:id="rId13"/>
    <p:sldId id="852" r:id="rId14"/>
    <p:sldId id="880" r:id="rId15"/>
    <p:sldId id="853" r:id="rId16"/>
    <p:sldId id="854" r:id="rId17"/>
    <p:sldId id="855" r:id="rId18"/>
    <p:sldId id="856" r:id="rId19"/>
    <p:sldId id="859" r:id="rId20"/>
    <p:sldId id="860" r:id="rId21"/>
    <p:sldId id="861" r:id="rId22"/>
    <p:sldId id="618" r:id="rId23"/>
    <p:sldId id="753" r:id="rId24"/>
    <p:sldId id="755" r:id="rId25"/>
    <p:sldId id="862" r:id="rId26"/>
    <p:sldId id="863" r:id="rId27"/>
    <p:sldId id="864" r:id="rId28"/>
    <p:sldId id="865" r:id="rId29"/>
    <p:sldId id="866" r:id="rId30"/>
    <p:sldId id="867" r:id="rId31"/>
    <p:sldId id="868" r:id="rId32"/>
    <p:sldId id="869" r:id="rId33"/>
    <p:sldId id="870" r:id="rId34"/>
    <p:sldId id="871" r:id="rId35"/>
    <p:sldId id="872" r:id="rId36"/>
    <p:sldId id="873" r:id="rId37"/>
    <p:sldId id="874" r:id="rId38"/>
    <p:sldId id="875" r:id="rId39"/>
    <p:sldId id="878" r:id="rId40"/>
    <p:sldId id="876" r:id="rId41"/>
    <p:sldId id="764" r:id="rId42"/>
    <p:sldId id="877" r:id="rId43"/>
    <p:sldId id="441" r:id="rId44"/>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varScale="1">
        <p:scale>
          <a:sx n="74" d="100"/>
          <a:sy n="74" d="100"/>
        </p:scale>
        <p:origin x="-762" y="-90"/>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5" Type="http://schemas.openxmlformats.org/officeDocument/2006/relationships/image" Target="../media/image34.emf"/><Relationship Id="rId4"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2016/3/1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1899439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91095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25467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8396992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212108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9020069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18210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7706550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6018273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246675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233419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804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6626" name="Picture 2" descr="C:\Users\Administrator\Desktop\新建文件夹\9348.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8672"/>
          <a:stretch/>
        </p:blipFill>
        <p:spPr bwMode="auto">
          <a:xfrm>
            <a:off x="-1" y="-1"/>
            <a:ext cx="12190414" cy="68595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0622371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63913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40355291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0034033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85055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2" r:id="rId3"/>
    <p:sldLayoutId id="2147483813"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package" Target="../embeddings/Microsoft_Word___4.docx"/></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slide" Target="slide14.xml"/><Relationship Id="rId5" Type="http://schemas.openxmlformats.org/officeDocument/2006/relationships/image" Target="../media/image10.emf"/><Relationship Id="rId4" Type="http://schemas.openxmlformats.org/officeDocument/2006/relationships/package" Target="../embeddings/Microsoft_Word___5.docx"/></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6.bin"/><Relationship Id="rId7" Type="http://schemas.openxmlformats.org/officeDocument/2006/relationships/package" Target="../embeddings/Microsoft_Word___7.docx"/><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package" Target="../embeddings/Microsoft_Word___6.docx"/></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package" Target="../embeddings/Microsoft_Word___8.docx"/></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package" Target="../embeddings/Microsoft_Word___1.docx"/><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8.emf"/><Relationship Id="rId5" Type="http://schemas.openxmlformats.org/officeDocument/2006/relationships/package" Target="../embeddings/Microsoft_Word___9.docx"/><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0.t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0.bin"/><Relationship Id="rId7" Type="http://schemas.openxmlformats.org/officeDocument/2006/relationships/package" Target="../embeddings/Microsoft_Word___11.docx"/><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21.emf"/><Relationship Id="rId4" Type="http://schemas.openxmlformats.org/officeDocument/2006/relationships/package" Target="../embeddings/Microsoft_Word___10.docx"/></Relationships>
</file>

<file path=ppt/slides/_rels/slide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2.bin"/><Relationship Id="rId7" Type="http://schemas.openxmlformats.org/officeDocument/2006/relationships/package" Target="../embeddings/Microsoft_Word___13.docx"/><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23.emf"/><Relationship Id="rId4" Type="http://schemas.openxmlformats.org/officeDocument/2006/relationships/package" Target="../embeddings/Microsoft_Word___12.docx"/></Relationships>
</file>

<file path=ppt/slides/_rels/slide2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4.bin"/><Relationship Id="rId7" Type="http://schemas.openxmlformats.org/officeDocument/2006/relationships/package" Target="../embeddings/Microsoft_Word___15.docx"/><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25.emf"/><Relationship Id="rId4" Type="http://schemas.openxmlformats.org/officeDocument/2006/relationships/package" Target="../embeddings/Microsoft_Word___14.docx"/></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27.ti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29.emf"/><Relationship Id="rId4" Type="http://schemas.openxmlformats.org/officeDocument/2006/relationships/package" Target="../embeddings/Microsoft_Word___16.docx"/></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package" Target="../embeddings/Microsoft_Word___20.docx"/><Relationship Id="rId3" Type="http://schemas.openxmlformats.org/officeDocument/2006/relationships/oleObject" Target="../embeddings/oleObject17.bin"/><Relationship Id="rId7" Type="http://schemas.openxmlformats.org/officeDocument/2006/relationships/package" Target="../embeddings/Microsoft_Word___18.docx"/><Relationship Id="rId12" Type="http://schemas.openxmlformats.org/officeDocument/2006/relationships/oleObject" Target="../embeddings/oleObject20.bin"/><Relationship Id="rId17" Type="http://schemas.openxmlformats.org/officeDocument/2006/relationships/image" Target="../media/image34.emf"/><Relationship Id="rId2" Type="http://schemas.openxmlformats.org/officeDocument/2006/relationships/slideLayout" Target="../slideLayouts/slideLayout4.xml"/><Relationship Id="rId16" Type="http://schemas.openxmlformats.org/officeDocument/2006/relationships/package" Target="../embeddings/Microsoft_Word___21.docx"/><Relationship Id="rId1" Type="http://schemas.openxmlformats.org/officeDocument/2006/relationships/vmlDrawing" Target="../drawings/vmlDrawing12.vml"/><Relationship Id="rId6" Type="http://schemas.openxmlformats.org/officeDocument/2006/relationships/oleObject" Target="../embeddings/oleObject18.bin"/><Relationship Id="rId11" Type="http://schemas.openxmlformats.org/officeDocument/2006/relationships/image" Target="../media/image32.emf"/><Relationship Id="rId5" Type="http://schemas.openxmlformats.org/officeDocument/2006/relationships/image" Target="../media/image30.emf"/><Relationship Id="rId15" Type="http://schemas.openxmlformats.org/officeDocument/2006/relationships/oleObject" Target="../embeddings/oleObject21.bin"/><Relationship Id="rId10" Type="http://schemas.openxmlformats.org/officeDocument/2006/relationships/package" Target="../embeddings/Microsoft_Word___19.docx"/><Relationship Id="rId4" Type="http://schemas.openxmlformats.org/officeDocument/2006/relationships/package" Target="../embeddings/Microsoft_Word___17.docx"/><Relationship Id="rId9" Type="http://schemas.openxmlformats.org/officeDocument/2006/relationships/oleObject" Target="../embeddings/oleObject19.bin"/><Relationship Id="rId14" Type="http://schemas.openxmlformats.org/officeDocument/2006/relationships/image" Target="../media/image3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36.TIF"/><Relationship Id="rId5" Type="http://schemas.openxmlformats.org/officeDocument/2006/relationships/image" Target="../media/image35.emf"/><Relationship Id="rId4" Type="http://schemas.openxmlformats.org/officeDocument/2006/relationships/package" Target="../embeddings/Microsoft_Word___22.docx"/></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2.bin"/><Relationship Id="rId7" Type="http://schemas.openxmlformats.org/officeDocument/2006/relationships/package" Target="../embeddings/Microsoft_Word___3.doc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emf"/><Relationship Id="rId4" Type="http://schemas.openxmlformats.org/officeDocument/2006/relationships/package" Target="../embeddings/Microsoft_Word___2.docx"/><Relationship Id="rId9" Type="http://schemas.openxmlformats.org/officeDocument/2006/relationships/image" Target="../media/image7.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txBox="1">
            <a:spLocks/>
          </p:cNvSpPr>
          <p:nvPr/>
        </p:nvSpPr>
        <p:spPr>
          <a:xfrm>
            <a:off x="902952" y="4067773"/>
            <a:ext cx="6920446" cy="147155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zh-CN" sz="3500" b="1" dirty="0">
                <a:solidFill>
                  <a:schemeClr val="bg1">
                    <a:lumMod val="95000"/>
                  </a:schemeClr>
                </a:solidFill>
                <a:latin typeface="Times New Roman" pitchFamily="18" charset="0"/>
                <a:cs typeface="Times New Roman" pitchFamily="18" charset="0"/>
              </a:rPr>
              <a:t>专题讲座</a:t>
            </a:r>
            <a:r>
              <a:rPr lang="zh-CN" altLang="en-US" sz="3500" b="1" dirty="0">
                <a:solidFill>
                  <a:schemeClr val="bg1">
                    <a:lumMod val="95000"/>
                  </a:schemeClr>
                </a:solidFill>
                <a:latin typeface="Times New Roman" pitchFamily="18" charset="0"/>
                <a:cs typeface="Times New Roman" pitchFamily="18" charset="0"/>
              </a:rPr>
              <a:t>二</a:t>
            </a:r>
            <a:r>
              <a:rPr lang="zh-CN" altLang="zh-CN" sz="3500" b="1" dirty="0">
                <a:solidFill>
                  <a:schemeClr val="bg1">
                    <a:lumMod val="95000"/>
                  </a:schemeClr>
                </a:solidFill>
                <a:latin typeface="Times New Roman" pitchFamily="18" charset="0"/>
                <a:cs typeface="Times New Roman" pitchFamily="18" charset="0"/>
              </a:rPr>
              <a:t>　</a:t>
            </a:r>
            <a:endParaRPr lang="en-US" altLang="zh-CN" sz="3500" b="1" dirty="0" smtClean="0">
              <a:solidFill>
                <a:schemeClr val="bg1">
                  <a:lumMod val="95000"/>
                </a:schemeClr>
              </a:solidFill>
              <a:latin typeface="Times New Roman" pitchFamily="18" charset="0"/>
              <a:cs typeface="Times New Roman" pitchFamily="18" charset="0"/>
            </a:endParaRPr>
          </a:p>
          <a:p>
            <a:pPr algn="l">
              <a:lnSpc>
                <a:spcPts val="5700"/>
              </a:lnSpc>
            </a:pPr>
            <a:r>
              <a:rPr lang="zh-CN" altLang="en-US" sz="3500" b="1" dirty="0" smtClean="0">
                <a:solidFill>
                  <a:schemeClr val="bg1">
                    <a:lumMod val="95000"/>
                  </a:schemeClr>
                </a:solidFill>
                <a:latin typeface="Times New Roman" pitchFamily="18" charset="0"/>
                <a:cs typeface="Times New Roman" pitchFamily="18" charset="0"/>
              </a:rPr>
              <a:t>无机</a:t>
            </a:r>
            <a:r>
              <a:rPr lang="zh-CN" altLang="en-US" sz="3500" b="1" dirty="0">
                <a:solidFill>
                  <a:schemeClr val="bg1">
                    <a:lumMod val="95000"/>
                  </a:schemeClr>
                </a:solidFill>
                <a:latin typeface="Times New Roman" pitchFamily="18" charset="0"/>
                <a:cs typeface="Times New Roman" pitchFamily="18" charset="0"/>
              </a:rPr>
              <a:t>化工流程题解</a:t>
            </a:r>
            <a:r>
              <a:rPr lang="zh-CN" altLang="en-US" sz="3500" b="1">
                <a:solidFill>
                  <a:schemeClr val="bg1">
                    <a:lumMod val="95000"/>
                  </a:schemeClr>
                </a:solidFill>
                <a:latin typeface="Times New Roman" pitchFamily="18" charset="0"/>
                <a:cs typeface="Times New Roman" pitchFamily="18" charset="0"/>
              </a:rPr>
              <a:t>题</a:t>
            </a:r>
            <a:r>
              <a:rPr lang="zh-CN" altLang="en-US" sz="3500" b="1" smtClean="0">
                <a:solidFill>
                  <a:schemeClr val="bg1">
                    <a:lumMod val="95000"/>
                  </a:schemeClr>
                </a:solidFill>
                <a:latin typeface="Times New Roman" pitchFamily="18" charset="0"/>
                <a:cs typeface="Times New Roman" pitchFamily="18" charset="0"/>
              </a:rPr>
              <a:t>方法指导</a:t>
            </a:r>
            <a:endParaRPr lang="zh-CN" altLang="zh-CN"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61393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189434"/>
            <a:ext cx="11010769"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用化学平衡移动原理解释</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溶液能溶解杂卤石浸出</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en-US" altLang="zh-CN" sz="2800" kern="100" dirty="0" smtClean="0">
                <a:latin typeface="Times New Roman"/>
                <a:ea typeface="华文细黑"/>
                <a:cs typeface="Courier New"/>
              </a:rPr>
              <a:t>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沉淀，使</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减小，杂卤石的溶解平衡正向移动，同时</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均增大，从而析出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留在滤液中</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52317103"/>
              </p:ext>
            </p:extLst>
          </p:nvPr>
        </p:nvGraphicFramePr>
        <p:xfrm>
          <a:off x="10563558" y="3152676"/>
          <a:ext cx="427038" cy="593725"/>
        </p:xfrm>
        <a:graphic>
          <a:graphicData uri="http://schemas.openxmlformats.org/presentationml/2006/ole">
            <mc:AlternateContent xmlns:mc="http://schemas.openxmlformats.org/markup-compatibility/2006">
              <mc:Choice xmlns:v="urn:schemas-microsoft-com:vml" Requires="v">
                <p:oleObj spid="_x0000_s7216" name="文档" r:id="rId4" imgW="426270" imgH="594270" progId="Word.Document.12">
                  <p:embed/>
                </p:oleObj>
              </mc:Choice>
              <mc:Fallback>
                <p:oleObj name="文档" r:id="rId4" imgW="426270" imgH="594270" progId="Word.Document.12">
                  <p:embed/>
                  <p:pic>
                    <p:nvPicPr>
                      <p:cNvPr id="0" name=""/>
                      <p:cNvPicPr/>
                      <p:nvPr/>
                    </p:nvPicPr>
                    <p:blipFill>
                      <a:blip r:embed="rId5"/>
                      <a:stretch>
                        <a:fillRect/>
                      </a:stretch>
                    </p:blipFill>
                    <p:spPr>
                      <a:xfrm>
                        <a:off x="10563558" y="3152676"/>
                        <a:ext cx="427038" cy="593725"/>
                      </a:xfrm>
                      <a:prstGeom prst="rect">
                        <a:avLst/>
                      </a:prstGeom>
                    </p:spPr>
                  </p:pic>
                </p:oleObj>
              </mc:Fallback>
            </mc:AlternateContent>
          </a:graphicData>
        </a:graphic>
      </p:graphicFrame>
      <p:sp>
        <p:nvSpPr>
          <p:cNvPr id="7" name="矩形 6"/>
          <p:cNvSpPr/>
          <p:nvPr/>
        </p:nvSpPr>
        <p:spPr>
          <a:xfrm>
            <a:off x="531540" y="847031"/>
            <a:ext cx="10793813" cy="1406411"/>
          </a:xfrm>
          <a:prstGeom prst="rect">
            <a:avLst/>
          </a:prstGeom>
        </p:spPr>
        <p:txBody>
          <a:bodyPr>
            <a:spAutoFit/>
          </a:bodyPr>
          <a:lstStyle/>
          <a:p>
            <a:pPr algn="just">
              <a:lnSpc>
                <a:spcPts val="5500"/>
              </a:lnSpc>
              <a:spcAft>
                <a:spcPts val="0"/>
              </a:spcAft>
            </a:pPr>
            <a:r>
              <a:rPr lang="zh-CN" altLang="zh-CN" sz="2800" kern="100" dirty="0">
                <a:solidFill>
                  <a:schemeClr val="accent6">
                    <a:lumMod val="75000"/>
                  </a:schemeClr>
                </a:solidFill>
                <a:latin typeface="Times New Roman"/>
                <a:ea typeface="华文细黑"/>
                <a:cs typeface="Times New Roman"/>
              </a:rPr>
              <a:t>加入</a:t>
            </a:r>
            <a:r>
              <a:rPr lang="en-US" altLang="zh-CN" sz="2800" kern="100" dirty="0" err="1">
                <a:solidFill>
                  <a:schemeClr val="accent6">
                    <a:lumMod val="75000"/>
                  </a:schemeClr>
                </a:solidFill>
                <a:latin typeface="Times New Roman"/>
                <a:ea typeface="华文细黑"/>
                <a:cs typeface="Courier New"/>
              </a:rPr>
              <a:t>Ca</a:t>
            </a:r>
            <a:r>
              <a:rPr lang="en-US" altLang="zh-CN" sz="2800" kern="100" dirty="0">
                <a:solidFill>
                  <a:schemeClr val="accent6">
                    <a:lumMod val="75000"/>
                  </a:schemeClr>
                </a:solidFill>
                <a:latin typeface="Times New Roman"/>
                <a:ea typeface="华文细黑"/>
                <a:cs typeface="Courier New"/>
              </a:rPr>
              <a:t>(OH)</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溶液，</a:t>
            </a:r>
            <a:r>
              <a:rPr lang="en-US" altLang="zh-CN" sz="2800" kern="100" dirty="0">
                <a:solidFill>
                  <a:schemeClr val="accent6">
                    <a:lumMod val="75000"/>
                  </a:schemeClr>
                </a:solidFill>
                <a:latin typeface="Times New Roman"/>
                <a:ea typeface="华文细黑"/>
                <a:cs typeface="Courier New"/>
              </a:rPr>
              <a:t>Mg</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与</a:t>
            </a:r>
            <a:r>
              <a:rPr lang="en-US" altLang="zh-CN" sz="2800" kern="100" dirty="0">
                <a:solidFill>
                  <a:schemeClr val="accent6">
                    <a:lumMod val="75000"/>
                  </a:schemeClr>
                </a:solidFill>
                <a:latin typeface="Times New Roman"/>
                <a:ea typeface="华文细黑"/>
                <a:cs typeface="Courier New"/>
              </a:rPr>
              <a:t>OH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结合生成</a:t>
            </a:r>
            <a:r>
              <a:rPr lang="en-US" altLang="zh-CN" sz="2800" kern="100" dirty="0">
                <a:solidFill>
                  <a:schemeClr val="accent6">
                    <a:lumMod val="75000"/>
                  </a:schemeClr>
                </a:solidFill>
                <a:latin typeface="Times New Roman"/>
                <a:ea typeface="华文细黑"/>
                <a:cs typeface="Courier New"/>
              </a:rPr>
              <a:t>Mg(OH)</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沉淀，</a:t>
            </a:r>
            <a:r>
              <a:rPr lang="en-US" altLang="zh-CN" sz="2800" kern="100" dirty="0">
                <a:solidFill>
                  <a:schemeClr val="accent6">
                    <a:lumMod val="75000"/>
                  </a:schemeClr>
                </a:solidFill>
                <a:latin typeface="Times New Roman"/>
                <a:ea typeface="华文细黑"/>
                <a:cs typeface="Courier New"/>
              </a:rPr>
              <a:t>Mg</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浓度减小，平衡正向移动，</a:t>
            </a:r>
            <a:r>
              <a:rPr lang="en-US" altLang="zh-CN" sz="2800" kern="100" dirty="0">
                <a:solidFill>
                  <a:schemeClr val="accent6">
                    <a:lumMod val="75000"/>
                  </a:schemeClr>
                </a:solidFill>
                <a:latin typeface="Times New Roman"/>
                <a:ea typeface="华文细黑"/>
                <a:cs typeface="Courier New"/>
              </a:rPr>
              <a:t>K</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增多</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574" y="320540"/>
            <a:ext cx="11074344" cy="282122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除杂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环节中，先加入</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溶液，经搅拌等操作后，过滤，再加入</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调滤液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滤液</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，可先加入过量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，过滤后，再加入稀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9" name="矩形 8"/>
          <p:cNvSpPr/>
          <p:nvPr/>
        </p:nvSpPr>
        <p:spPr>
          <a:xfrm>
            <a:off x="5009723" y="450725"/>
            <a:ext cx="118333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K</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1" name="矩形 10"/>
          <p:cNvSpPr/>
          <p:nvPr/>
        </p:nvSpPr>
        <p:spPr>
          <a:xfrm>
            <a:off x="1551077" y="1136897"/>
            <a:ext cx="1144865"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H</a:t>
            </a:r>
            <a:r>
              <a:rPr lang="en-US" altLang="zh-CN" sz="2800" kern="100" baseline="-25000">
                <a:solidFill>
                  <a:schemeClr val="accent6">
                    <a:lumMod val="75000"/>
                  </a:schemeClr>
                </a:solidFill>
                <a:latin typeface="Times New Roman"/>
                <a:ea typeface="华文细黑"/>
              </a:rPr>
              <a:t>2</a:t>
            </a:r>
            <a:r>
              <a:rPr lang="en-US" altLang="zh-CN" sz="2800" kern="100">
                <a:solidFill>
                  <a:schemeClr val="accent6">
                    <a:lumMod val="75000"/>
                  </a:schemeClr>
                </a:solidFill>
                <a:latin typeface="Times New Roman"/>
                <a:ea typeface="华文细黑"/>
              </a:rPr>
              <a:t>SO</a:t>
            </a:r>
            <a:r>
              <a:rPr lang="en-US" altLang="zh-CN" sz="2800" kern="100" baseline="-2500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1" end="1"/>
                                            </p:txEl>
                                          </p:spTgt>
                                        </p:tgtEl>
                                      </p:cBhvr>
                                    </p:animEffect>
                                    <p:set>
                                      <p:cBhvr>
                                        <p:cTn id="20" dur="1" fill="hold">
                                          <p:stCondLst>
                                            <p:cond delay="499"/>
                                          </p:stCondLst>
                                        </p:cTn>
                                        <p:tgtEl>
                                          <p:spTgt spid="5">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9" grpId="0"/>
      <p:bldP spid="9" grpId="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8676" y="102325"/>
            <a:ext cx="11873194" cy="13073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不同温度下，</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的浸出浓度与溶浸时间的关系见下图。由图可得，随着温度升高，</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6146" name="Picture 2" descr="\\李笑影\李笑影\2016\一轮\化学\人教版化学\26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990" y="1629594"/>
            <a:ext cx="3676988" cy="31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2558" y="4781103"/>
            <a:ext cx="11296938" cy="138499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图可知，随着温度升高，溶浸平衡向右移动，</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的溶浸速率增大。</a:t>
            </a:r>
            <a:endParaRPr lang="zh-CN" altLang="zh-CN" sz="2800" kern="100" dirty="0">
              <a:effectLst/>
              <a:latin typeface="宋体"/>
              <a:cs typeface="Courier New"/>
            </a:endParaRPr>
          </a:p>
        </p:txBody>
      </p:sp>
      <p:sp>
        <p:nvSpPr>
          <p:cNvPr id="7" name="矩形 6"/>
          <p:cNvSpPr/>
          <p:nvPr/>
        </p:nvSpPr>
        <p:spPr>
          <a:xfrm>
            <a:off x="2350790" y="865902"/>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溶浸平衡向右移动</a:t>
            </a:r>
            <a:endParaRPr lang="zh-CN" altLang="en-US" sz="2800" dirty="0">
              <a:solidFill>
                <a:schemeClr val="accent6">
                  <a:lumMod val="75000"/>
                </a:schemeClr>
              </a:solidFill>
            </a:endParaRPr>
          </a:p>
        </p:txBody>
      </p:sp>
      <p:sp>
        <p:nvSpPr>
          <p:cNvPr id="9" name="矩形 8"/>
          <p:cNvSpPr/>
          <p:nvPr/>
        </p:nvSpPr>
        <p:spPr>
          <a:xfrm>
            <a:off x="5932140" y="881168"/>
            <a:ext cx="319670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K</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的溶浸速率增大</a:t>
            </a:r>
            <a:endParaRPr lang="zh-CN" altLang="en-US" sz="2800" dirty="0">
              <a:solidFill>
                <a:schemeClr val="accent6">
                  <a:lumMod val="75000"/>
                </a:schemeClr>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339693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7" grpId="0"/>
      <p:bldP spid="7"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08080669"/>
              </p:ext>
            </p:extLst>
          </p:nvPr>
        </p:nvGraphicFramePr>
        <p:xfrm>
          <a:off x="433388" y="395288"/>
          <a:ext cx="11199812" cy="1838325"/>
        </p:xfrm>
        <a:graphic>
          <a:graphicData uri="http://schemas.openxmlformats.org/presentationml/2006/ole">
            <mc:AlternateContent xmlns:mc="http://schemas.openxmlformats.org/markup-compatibility/2006">
              <mc:Choice xmlns:v="urn:schemas-microsoft-com:vml" Requires="v">
                <p:oleObj spid="_x0000_s8310" name="文档" r:id="rId4" imgW="11318099" imgH="1861152" progId="Word.Document.12">
                  <p:embed/>
                </p:oleObj>
              </mc:Choice>
              <mc:Fallback>
                <p:oleObj name="文档" r:id="rId4" imgW="11318099" imgH="1861152" progId="Word.Document.12">
                  <p:embed/>
                  <p:pic>
                    <p:nvPicPr>
                      <p:cNvPr id="0" name=""/>
                      <p:cNvPicPr/>
                      <p:nvPr/>
                    </p:nvPicPr>
                    <p:blipFill>
                      <a:blip r:embed="rId5"/>
                      <a:stretch>
                        <a:fillRect/>
                      </a:stretch>
                    </p:blipFill>
                    <p:spPr>
                      <a:xfrm>
                        <a:off x="433388" y="395288"/>
                        <a:ext cx="11199812" cy="1838325"/>
                      </a:xfrm>
                      <a:prstGeom prst="rect">
                        <a:avLst/>
                      </a:prstGeom>
                    </p:spPr>
                  </p:pic>
                </p:oleObj>
              </mc:Fallback>
            </mc:AlternateContent>
          </a:graphicData>
        </a:graphic>
      </p:graphicFrame>
      <p:sp>
        <p:nvSpPr>
          <p:cNvPr id="4" name="矩形 3"/>
          <p:cNvSpPr/>
          <p:nvPr/>
        </p:nvSpPr>
        <p:spPr>
          <a:xfrm>
            <a:off x="406846" y="1879367"/>
            <a:ext cx="1096469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298 K</a:t>
            </a:r>
            <a:r>
              <a:rPr lang="zh-CN" altLang="zh-CN" sz="2800" kern="100" dirty="0">
                <a:latin typeface="Times New Roman"/>
                <a:ea typeface="华文细黑"/>
                <a:cs typeface="Times New Roman"/>
              </a:rPr>
              <a:t>时，</a:t>
            </a:r>
            <a:r>
              <a:rPr lang="en-US" altLang="zh-CN" sz="2800" i="1" kern="100" dirty="0" err="1">
                <a:latin typeface="Times New Roman"/>
                <a:ea typeface="华文细黑"/>
                <a:cs typeface="Courier New"/>
              </a:rPr>
              <a:t>K</a:t>
            </a:r>
            <a:r>
              <a:rPr lang="en-US" altLang="zh-CN" sz="2800" kern="100" baseline="-25000" dirty="0" err="1">
                <a:latin typeface="Times New Roman"/>
                <a:ea typeface="华文细黑"/>
                <a:cs typeface="Courier New"/>
              </a:rPr>
              <a:t>sp</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K</a:t>
            </a:r>
            <a:r>
              <a:rPr lang="en-US" altLang="zh-CN" sz="2800" kern="100" baseline="-25000" dirty="0" err="1">
                <a:latin typeface="Times New Roman"/>
                <a:ea typeface="华文细黑"/>
                <a:cs typeface="Courier New"/>
              </a:rPr>
              <a:t>sp</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4.90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5</a:t>
            </a:r>
            <a:r>
              <a:rPr lang="zh-CN" altLang="zh-CN" sz="2800" kern="100" dirty="0">
                <a:latin typeface="Times New Roman"/>
                <a:ea typeface="华文细黑"/>
                <a:cs typeface="Times New Roman"/>
              </a:rPr>
              <a:t>，求此温度下该反应的平衡常数</a:t>
            </a:r>
            <a:r>
              <a:rPr lang="en-US" altLang="zh-CN" sz="2800" i="1" kern="100" dirty="0">
                <a:latin typeface="Times New Roman"/>
                <a:ea typeface="华文细黑"/>
                <a:cs typeface="Courier New"/>
              </a:rPr>
              <a:t>K</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计算结果保留三位有效数字</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6" action="ppaction://hlinksldjump"/>
          </p:cNvPr>
          <p:cNvSpPr/>
          <p:nvPr/>
        </p:nvSpPr>
        <p:spPr>
          <a:xfrm>
            <a:off x="10991750" y="6658148"/>
            <a:ext cx="1198663"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254166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133511476"/>
              </p:ext>
            </p:extLst>
          </p:nvPr>
        </p:nvGraphicFramePr>
        <p:xfrm>
          <a:off x="278779" y="746720"/>
          <a:ext cx="11658600" cy="3295650"/>
        </p:xfrm>
        <a:graphic>
          <a:graphicData uri="http://schemas.openxmlformats.org/presentationml/2006/ole">
            <mc:AlternateContent xmlns:mc="http://schemas.openxmlformats.org/markup-compatibility/2006">
              <mc:Choice xmlns:v="urn:schemas-microsoft-com:vml" Requires="v">
                <p:oleObj spid="_x0000_s25622" name="文档" r:id="rId4" imgW="11660039" imgH="3305212" progId="Word.Document.12">
                  <p:embed/>
                </p:oleObj>
              </mc:Choice>
              <mc:Fallback>
                <p:oleObj name="文档" r:id="rId4" imgW="11660039" imgH="3305212" progId="Word.Document.12">
                  <p:embed/>
                  <p:pic>
                    <p:nvPicPr>
                      <p:cNvPr id="0" name="对象 4"/>
                      <p:cNvPicPr>
                        <a:picLocks noChangeAspect="1" noChangeArrowheads="1"/>
                      </p:cNvPicPr>
                      <p:nvPr/>
                    </p:nvPicPr>
                    <p:blipFill>
                      <a:blip r:embed="rId5"/>
                      <a:srcRect/>
                      <a:stretch>
                        <a:fillRect/>
                      </a:stretch>
                    </p:blipFill>
                    <p:spPr bwMode="auto">
                      <a:xfrm>
                        <a:off x="278779" y="746720"/>
                        <a:ext cx="1165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96178418"/>
              </p:ext>
            </p:extLst>
          </p:nvPr>
        </p:nvGraphicFramePr>
        <p:xfrm>
          <a:off x="303286" y="3981822"/>
          <a:ext cx="11912600" cy="2400300"/>
        </p:xfrm>
        <a:graphic>
          <a:graphicData uri="http://schemas.openxmlformats.org/presentationml/2006/ole">
            <mc:AlternateContent xmlns:mc="http://schemas.openxmlformats.org/markup-compatibility/2006">
              <mc:Choice xmlns:v="urn:schemas-microsoft-com:vml" Requires="v">
                <p:oleObj spid="_x0000_s25623" name="文档" r:id="rId7" imgW="11907605" imgH="2406806" progId="Word.Document.12">
                  <p:embed/>
                </p:oleObj>
              </mc:Choice>
              <mc:Fallback>
                <p:oleObj name="文档" r:id="rId7" imgW="11907605" imgH="2406806" progId="Word.Document.12">
                  <p:embed/>
                  <p:pic>
                    <p:nvPicPr>
                      <p:cNvPr id="0" name="对象 2"/>
                      <p:cNvPicPr>
                        <a:picLocks noChangeAspect="1" noChangeArrowheads="1"/>
                      </p:cNvPicPr>
                      <p:nvPr/>
                    </p:nvPicPr>
                    <p:blipFill>
                      <a:blip r:embed="rId8"/>
                      <a:srcRect/>
                      <a:stretch>
                        <a:fillRect/>
                      </a:stretch>
                    </p:blipFill>
                    <p:spPr bwMode="auto">
                      <a:xfrm>
                        <a:off x="303286" y="3981822"/>
                        <a:ext cx="11912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9852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2120514883"/>
              </p:ext>
            </p:extLst>
          </p:nvPr>
        </p:nvGraphicFramePr>
        <p:xfrm>
          <a:off x="406574" y="543694"/>
          <a:ext cx="11572875" cy="4686300"/>
        </p:xfrm>
        <a:graphic>
          <a:graphicData uri="http://schemas.openxmlformats.org/presentationml/2006/ole">
            <mc:AlternateContent xmlns:mc="http://schemas.openxmlformats.org/markup-compatibility/2006">
              <mc:Choice xmlns:v="urn:schemas-microsoft-com:vml" Requires="v">
                <p:oleObj spid="_x0000_s11325" name="文档" r:id="rId4" imgW="11338348" imgH="4600907" progId="Word.Document.12">
                  <p:embed/>
                </p:oleObj>
              </mc:Choice>
              <mc:Fallback>
                <p:oleObj name="文档" r:id="rId4" imgW="11338348" imgH="4600907" progId="Word.Document.12">
                  <p:embed/>
                  <p:pic>
                    <p:nvPicPr>
                      <p:cNvPr id="0" name=""/>
                      <p:cNvPicPr/>
                      <p:nvPr/>
                    </p:nvPicPr>
                    <p:blipFill>
                      <a:blip r:embed="rId5"/>
                      <a:stretch>
                        <a:fillRect/>
                      </a:stretch>
                    </p:blipFill>
                    <p:spPr>
                      <a:xfrm>
                        <a:off x="406574" y="543694"/>
                        <a:ext cx="11572875" cy="4686300"/>
                      </a:xfrm>
                      <a:prstGeom prst="rect">
                        <a:avLst/>
                      </a:prstGeom>
                    </p:spPr>
                  </p:pic>
                </p:oleObj>
              </mc:Fallback>
            </mc:AlternateContent>
          </a:graphicData>
        </a:graphic>
      </p:graphicFrame>
    </p:spTree>
    <p:extLst>
      <p:ext uri="{BB962C8B-B14F-4D97-AF65-F5344CB8AC3E}">
        <p14:creationId xmlns:p14="http://schemas.microsoft.com/office/powerpoint/2010/main" val="247518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606" y="2349674"/>
            <a:ext cx="10943790" cy="143716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smtClean="0">
                <a:latin typeface="Times New Roman"/>
                <a:ea typeface="华文细黑"/>
                <a:cs typeface="Times New Roman"/>
              </a:rPr>
              <a:t>要求</a:t>
            </a:r>
            <a:r>
              <a:rPr lang="zh-CN" altLang="zh-CN" sz="2800" kern="100" dirty="0">
                <a:latin typeface="Times New Roman"/>
                <a:ea typeface="华文细黑"/>
                <a:cs typeface="Times New Roman"/>
              </a:rPr>
              <a:t>用理论回答的试题，应采用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四段论法</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：改变了什么条件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或是什么条件</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根据什么理论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有什么变化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得出什么结论</a:t>
            </a:r>
            <a:r>
              <a:rPr lang="zh-CN" altLang="zh-CN" sz="2800" kern="100" dirty="0" smtClean="0">
                <a:latin typeface="Times New Roman"/>
                <a:ea typeface="华文细黑"/>
                <a:cs typeface="Times New Roman"/>
              </a:rPr>
              <a:t>。</a:t>
            </a:r>
            <a:endParaRPr lang="zh-CN" altLang="zh-CN" sz="10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357817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3720" y="117426"/>
            <a:ext cx="11232086" cy="1384995"/>
          </a:xfrm>
          <a:prstGeom prst="rect">
            <a:avLst/>
          </a:prstGeom>
        </p:spPr>
        <p:txBody>
          <a:bodyPr>
            <a:spAutoFit/>
          </a:bodyPr>
          <a:lstStyle/>
          <a:p>
            <a:pPr algn="just">
              <a:lnSpc>
                <a:spcPct val="150000"/>
              </a:lnSpc>
              <a:spcAft>
                <a:spcPts val="0"/>
              </a:spcAft>
            </a:pPr>
            <a:r>
              <a:rPr lang="zh-CN" altLang="zh-CN" sz="2800" b="1" kern="100" dirty="0">
                <a:solidFill>
                  <a:srgbClr val="E36C0A"/>
                </a:solidFill>
                <a:latin typeface="IPAPANNEW"/>
                <a:ea typeface="微软雅黑"/>
                <a:cs typeface="Times New Roman"/>
              </a:rPr>
              <a:t>精练</a:t>
            </a:r>
            <a:r>
              <a:rPr lang="en-US" altLang="zh-CN" sz="2800" b="1" kern="100" dirty="0">
                <a:solidFill>
                  <a:srgbClr val="E36C0A"/>
                </a:solidFill>
                <a:latin typeface="IPAPANNEW"/>
                <a:ea typeface="微软雅黑"/>
                <a:cs typeface="Times New Roman"/>
              </a:rPr>
              <a:t>1</a:t>
            </a:r>
            <a:r>
              <a:rPr lang="zh-CN" altLang="zh-CN" sz="2800" b="1" kern="100" dirty="0">
                <a:solidFill>
                  <a:srgbClr val="E36C0A"/>
                </a:solidFill>
                <a:latin typeface="IPAPANNEW"/>
                <a:ea typeface="微软雅黑"/>
                <a:cs typeface="Times New Roman"/>
              </a:rPr>
              <a:t>　</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是重要的化工产品，下面是一种已获得专利的</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制备方法的主要步骤：</a:t>
            </a:r>
            <a:endParaRPr lang="zh-CN" altLang="zh-CN" sz="2800" kern="100" dirty="0">
              <a:effectLst/>
              <a:latin typeface="宋体"/>
              <a:cs typeface="Courier New"/>
            </a:endParaRPr>
          </a:p>
        </p:txBody>
      </p:sp>
      <p:pic>
        <p:nvPicPr>
          <p:cNvPr id="9218" name="Picture 2" descr="\\李笑影\李笑影\2016\一轮\化学\人教版化学\2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710" y="1773610"/>
            <a:ext cx="9057740" cy="45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666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35893"/>
            <a:ext cx="11409907" cy="6513578"/>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，该反应的化学方程式为</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需在干态、加热的条件下进行，加热的目的</a:t>
            </a:r>
            <a:r>
              <a:rPr lang="zh-CN" altLang="zh-CN" sz="2800" kern="100" dirty="0" smtClean="0">
                <a:latin typeface="Times New Roman"/>
                <a:ea typeface="华文细黑"/>
                <a:cs typeface="Times New Roman"/>
              </a:rPr>
              <a:t>是</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从反应</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所得混合物中分离出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的方法是趁热过滤，趁热过滤的目的是</a:t>
            </a:r>
            <a:r>
              <a:rPr lang="en-US" altLang="zh-CN" sz="2800" kern="100" dirty="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检验反应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所得</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中是否混有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的方法：取少量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样品溶解于水，</a:t>
            </a:r>
            <a:r>
              <a:rPr lang="en-US" altLang="zh-CN" sz="2800" kern="100" dirty="0" smtClean="0">
                <a:latin typeface="Times New Roman"/>
                <a:ea typeface="华文细黑"/>
                <a:cs typeface="Courier New"/>
              </a:rPr>
              <a:t>_________________________________________________________</a:t>
            </a:r>
          </a:p>
          <a:p>
            <a:pPr algn="just">
              <a:lnSpc>
                <a:spcPts val="4600"/>
              </a:lnSpc>
              <a:spcAft>
                <a:spcPts val="0"/>
              </a:spcAft>
            </a:pPr>
            <a:r>
              <a:rPr lang="en-US" altLang="zh-CN" sz="2800" kern="100" dirty="0" smtClean="0">
                <a:latin typeface="Times New Roman"/>
                <a:ea typeface="华文细黑"/>
                <a:cs typeface="Courier New"/>
              </a:rPr>
              <a:t>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整个流程中，可循环利用的物质除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外，还有</a:t>
            </a:r>
            <a:r>
              <a:rPr lang="en-US" altLang="zh-CN" sz="2800" kern="100" dirty="0" smtClean="0">
                <a:latin typeface="Times New Roman"/>
                <a:ea typeface="华文细黑"/>
                <a:cs typeface="Courier New"/>
              </a:rPr>
              <a:t>___________ (</a:t>
            </a:r>
            <a:r>
              <a:rPr lang="zh-CN" altLang="zh-CN" sz="2800" kern="100" dirty="0" smtClean="0">
                <a:latin typeface="Times New Roman"/>
                <a:ea typeface="华文细黑"/>
                <a:cs typeface="Times New Roman"/>
              </a:rPr>
              <a:t>填</a:t>
            </a:r>
            <a:r>
              <a:rPr lang="zh-CN" altLang="zh-CN" sz="2800" kern="100" dirty="0">
                <a:latin typeface="Times New Roman"/>
                <a:ea typeface="华文细黑"/>
                <a:cs typeface="Times New Roman"/>
              </a:rPr>
              <a:t>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1941166" y="511374"/>
            <a:ext cx="9429674" cy="597133"/>
          </a:xfrm>
          <a:prstGeom prst="rect">
            <a:avLst/>
          </a:prstGeom>
        </p:spPr>
        <p:txBody>
          <a:bodyPr>
            <a:spAutoFit/>
          </a:bodyPr>
          <a:lstStyle/>
          <a:p>
            <a:pPr>
              <a:lnSpc>
                <a:spcPct val="150000"/>
              </a:lnSpc>
            </a:pPr>
            <a:r>
              <a:rPr lang="en-US" altLang="zh-CN" sz="2800" kern="100" dirty="0">
                <a:solidFill>
                  <a:schemeClr val="accent6">
                    <a:lumMod val="75000"/>
                  </a:schemeClr>
                </a:solidFill>
                <a:latin typeface="Times New Roman"/>
                <a:ea typeface="华文细黑"/>
              </a:rPr>
              <a:t>CaSO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2NH</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HCO</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=CaCO</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(NH</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a:t>
            </a:r>
            <a:endParaRPr lang="zh-CN" altLang="en-US" sz="2800" dirty="0">
              <a:solidFill>
                <a:schemeClr val="accent6">
                  <a:lumMod val="75000"/>
                </a:schemeClr>
              </a:solidFill>
            </a:endParaRPr>
          </a:p>
        </p:txBody>
      </p:sp>
      <p:sp>
        <p:nvSpPr>
          <p:cNvPr id="7" name="矩形 6"/>
          <p:cNvSpPr/>
          <p:nvPr/>
        </p:nvSpPr>
        <p:spPr>
          <a:xfrm>
            <a:off x="8993638" y="1269554"/>
            <a:ext cx="2339102"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加快化学</a:t>
            </a:r>
            <a:r>
              <a:rPr lang="zh-CN" altLang="zh-CN" sz="2800" kern="100" dirty="0" smtClean="0">
                <a:solidFill>
                  <a:schemeClr val="accent6">
                    <a:lumMod val="75000"/>
                  </a:schemeClr>
                </a:solidFill>
                <a:latin typeface="Times New Roman"/>
                <a:ea typeface="华文细黑"/>
                <a:cs typeface="Times New Roman"/>
              </a:rPr>
              <a:t>反应</a:t>
            </a:r>
            <a:endParaRPr lang="zh-CN" altLang="en-US" sz="2800" dirty="0">
              <a:solidFill>
                <a:schemeClr val="accent6">
                  <a:lumMod val="75000"/>
                </a:schemeClr>
              </a:solidFill>
            </a:endParaRPr>
          </a:p>
        </p:txBody>
      </p:sp>
      <p:sp>
        <p:nvSpPr>
          <p:cNvPr id="9" name="矩形 8"/>
          <p:cNvSpPr/>
          <p:nvPr/>
        </p:nvSpPr>
        <p:spPr>
          <a:xfrm>
            <a:off x="1078258" y="3007271"/>
            <a:ext cx="5573962"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KNO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结晶，提高</a:t>
            </a:r>
            <a:r>
              <a:rPr lang="en-US" altLang="zh-CN" sz="2800" kern="100" dirty="0">
                <a:solidFill>
                  <a:schemeClr val="accent6">
                    <a:lumMod val="75000"/>
                  </a:schemeClr>
                </a:solidFill>
                <a:latin typeface="Times New Roman"/>
                <a:ea typeface="华文细黑"/>
              </a:rPr>
              <a:t>KNO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的产率</a:t>
            </a:r>
            <a:endParaRPr lang="zh-CN" altLang="en-US" sz="2800" dirty="0">
              <a:solidFill>
                <a:schemeClr val="accent6">
                  <a:lumMod val="75000"/>
                </a:schemeClr>
              </a:solidFill>
            </a:endParaRPr>
          </a:p>
        </p:txBody>
      </p:sp>
      <p:sp>
        <p:nvSpPr>
          <p:cNvPr id="11" name="矩形 10"/>
          <p:cNvSpPr/>
          <p:nvPr/>
        </p:nvSpPr>
        <p:spPr>
          <a:xfrm>
            <a:off x="360616" y="4096916"/>
            <a:ext cx="11639246" cy="1208344"/>
          </a:xfrm>
          <a:prstGeom prst="rect">
            <a:avLst/>
          </a:prstGeom>
        </p:spPr>
        <p:txBody>
          <a:bodyPr>
            <a:spAutoFit/>
          </a:bodyPr>
          <a:lstStyle/>
          <a:p>
            <a:pPr>
              <a:lnSpc>
                <a:spcPts val="46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加入</a:t>
            </a:r>
            <a:r>
              <a:rPr lang="en-US" altLang="zh-CN" sz="2800" kern="100" dirty="0">
                <a:solidFill>
                  <a:schemeClr val="accent6">
                    <a:lumMod val="75000"/>
                  </a:schemeClr>
                </a:solidFill>
                <a:latin typeface="Times New Roman"/>
                <a:ea typeface="华文细黑"/>
              </a:rPr>
              <a:t>Ba(NO</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溶液至不再产生沉淀，静置，向上层清液中滴加</a:t>
            </a:r>
            <a:r>
              <a:rPr lang="en-US" altLang="zh-CN" sz="2800" kern="100" dirty="0">
                <a:solidFill>
                  <a:schemeClr val="accent6">
                    <a:lumMod val="75000"/>
                  </a:schemeClr>
                </a:solidFill>
                <a:latin typeface="Times New Roman"/>
                <a:ea typeface="华文细黑"/>
              </a:rPr>
              <a:t>AgNO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溶液，若有沉淀生成，说明</a:t>
            </a:r>
            <a:r>
              <a:rPr lang="en-US" altLang="zh-CN" sz="2800" kern="100" dirty="0">
                <a:solidFill>
                  <a:schemeClr val="accent6">
                    <a:lumMod val="75000"/>
                  </a:schemeClr>
                </a:solidFill>
                <a:latin typeface="Times New Roman"/>
                <a:ea typeface="华文细黑"/>
              </a:rPr>
              <a:t>K</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中混有</a:t>
            </a:r>
            <a:r>
              <a:rPr lang="en-US" altLang="zh-CN" sz="2800" kern="100" dirty="0" err="1">
                <a:solidFill>
                  <a:schemeClr val="accent6">
                    <a:lumMod val="75000"/>
                  </a:schemeClr>
                </a:solidFill>
                <a:latin typeface="Times New Roman"/>
                <a:ea typeface="华文细黑"/>
              </a:rPr>
              <a:t>KCl</a:t>
            </a:r>
            <a:endParaRPr lang="zh-CN" altLang="en-US" sz="2800" dirty="0">
              <a:solidFill>
                <a:schemeClr val="accent6">
                  <a:lumMod val="75000"/>
                </a:schemeClr>
              </a:solidFill>
            </a:endParaRPr>
          </a:p>
        </p:txBody>
      </p:sp>
      <p:sp>
        <p:nvSpPr>
          <p:cNvPr id="13" name="矩形 12"/>
          <p:cNvSpPr/>
          <p:nvPr/>
        </p:nvSpPr>
        <p:spPr>
          <a:xfrm>
            <a:off x="9497473" y="5354846"/>
            <a:ext cx="2211439" cy="523220"/>
          </a:xfrm>
          <a:prstGeom prst="rect">
            <a:avLst/>
          </a:prstGeom>
        </p:spPr>
        <p:txBody>
          <a:bodyPr wrap="none">
            <a:spAutoFit/>
          </a:bodyPr>
          <a:lstStyle/>
          <a:p>
            <a:r>
              <a:rPr lang="en-US" altLang="zh-CN" sz="2800" kern="100" spc="-100" dirty="0">
                <a:solidFill>
                  <a:schemeClr val="accent6">
                    <a:lumMod val="75000"/>
                  </a:schemeClr>
                </a:solidFill>
                <a:latin typeface="Times New Roman"/>
                <a:ea typeface="华文细黑"/>
              </a:rPr>
              <a:t>CaSO</a:t>
            </a:r>
            <a:r>
              <a:rPr lang="en-US" altLang="zh-CN" sz="2800" kern="100" spc="-100" baseline="-25000" dirty="0">
                <a:solidFill>
                  <a:schemeClr val="accent6">
                    <a:lumMod val="75000"/>
                  </a:schemeClr>
                </a:solidFill>
                <a:latin typeface="Times New Roman"/>
                <a:ea typeface="华文细黑"/>
              </a:rPr>
              <a:t>4</a:t>
            </a:r>
            <a:r>
              <a:rPr lang="zh-CN" altLang="zh-CN" sz="2800" kern="100" spc="-800" dirty="0">
                <a:solidFill>
                  <a:schemeClr val="accent6">
                    <a:lumMod val="75000"/>
                  </a:schemeClr>
                </a:solidFill>
                <a:latin typeface="Times New Roman"/>
                <a:ea typeface="华文细黑"/>
                <a:cs typeface="Times New Roman"/>
              </a:rPr>
              <a:t>、</a:t>
            </a:r>
            <a:r>
              <a:rPr lang="en-US" altLang="zh-CN" sz="2800" kern="100" spc="-100" dirty="0">
                <a:solidFill>
                  <a:schemeClr val="accent6">
                    <a:lumMod val="75000"/>
                  </a:schemeClr>
                </a:solidFill>
                <a:latin typeface="Times New Roman"/>
                <a:ea typeface="华文细黑"/>
              </a:rPr>
              <a:t>KNO</a:t>
            </a:r>
            <a:r>
              <a:rPr lang="en-US" altLang="zh-CN" sz="2800" kern="100" spc="-100" baseline="-25000" dirty="0">
                <a:solidFill>
                  <a:schemeClr val="accent6">
                    <a:lumMod val="75000"/>
                  </a:schemeClr>
                </a:solidFill>
                <a:latin typeface="Times New Roman"/>
                <a:ea typeface="华文细黑"/>
              </a:rPr>
              <a:t>3</a:t>
            </a:r>
            <a:endParaRPr lang="zh-CN" altLang="en-US" sz="2800" spc="-100" dirty="0">
              <a:solidFill>
                <a:schemeClr val="accent6">
                  <a:lumMod val="75000"/>
                </a:schemeClr>
              </a:solidFill>
            </a:endParaRPr>
          </a:p>
        </p:txBody>
      </p:sp>
      <p:sp>
        <p:nvSpPr>
          <p:cNvPr id="2" name="矩形 1"/>
          <p:cNvSpPr/>
          <p:nvPr/>
        </p:nvSpPr>
        <p:spPr>
          <a:xfrm>
            <a:off x="406574" y="1835979"/>
            <a:ext cx="427713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速率，分离</a:t>
            </a:r>
            <a:r>
              <a:rPr lang="en-US" altLang="zh-CN" sz="2800" kern="100" dirty="0">
                <a:solidFill>
                  <a:schemeClr val="accent6">
                    <a:lumMod val="75000"/>
                  </a:schemeClr>
                </a:solidFill>
                <a:latin typeface="Times New Roman"/>
                <a:ea typeface="华文细黑"/>
              </a:rPr>
              <a:t>NH</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Cl</a:t>
            </a:r>
            <a:r>
              <a:rPr lang="zh-CN" altLang="zh-CN" sz="2800" kern="100" dirty="0">
                <a:solidFill>
                  <a:schemeClr val="accent6">
                    <a:lumMod val="75000"/>
                  </a:schemeClr>
                </a:solidFill>
                <a:latin typeface="Times New Roman"/>
                <a:ea typeface="华文细黑"/>
                <a:cs typeface="Times New Roman"/>
              </a:rPr>
              <a:t>与</a:t>
            </a:r>
            <a:r>
              <a:rPr lang="en-US" altLang="zh-CN" sz="2800" kern="100" dirty="0">
                <a:solidFill>
                  <a:schemeClr val="accent6">
                    <a:lumMod val="75000"/>
                  </a:schemeClr>
                </a:solidFill>
                <a:latin typeface="Times New Roman"/>
                <a:ea typeface="华文细黑"/>
              </a:rPr>
              <a:t>K</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8763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5" grpId="0"/>
      <p:bldP spid="5" grpId="1"/>
      <p:bldP spid="7" grpId="0"/>
      <p:bldP spid="7" grpId="1"/>
      <p:bldP spid="9" grpId="0"/>
      <p:bldP spid="9" grpId="1"/>
      <p:bldP spid="11" grpId="0"/>
      <p:bldP spid="11" grpId="1"/>
      <p:bldP spid="13" grpId="0"/>
      <p:bldP spid="13" grpId="1"/>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7540"/>
            <a:ext cx="11755638"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热点</a:t>
            </a:r>
            <a:r>
              <a:rPr lang="en-US" altLang="zh-CN" sz="2800" b="1" kern="100" dirty="0">
                <a:solidFill>
                  <a:srgbClr val="0000FF"/>
                </a:solidFill>
                <a:latin typeface="Times New Roman"/>
                <a:cs typeface="Times New Roman"/>
              </a:rPr>
              <a:t>2</a:t>
            </a:r>
            <a:r>
              <a:rPr lang="zh-CN" altLang="zh-CN" sz="2800" b="1" kern="100" dirty="0">
                <a:solidFill>
                  <a:srgbClr val="0000FF"/>
                </a:solidFill>
                <a:latin typeface="Times New Roman"/>
                <a:cs typeface="Times New Roman"/>
              </a:rPr>
              <a:t>　镁、铝及其矿物的开发利用</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a:solidFill>
                  <a:srgbClr val="0000FF"/>
                </a:solidFill>
                <a:latin typeface="Times New Roman" pitchFamily="18" charset="0"/>
                <a:ea typeface="Times New Roman" pitchFamily="18" charset="0"/>
                <a:cs typeface="Times New Roman" pitchFamily="18" charset="0"/>
              </a:rPr>
              <a:t>2</a:t>
            </a:r>
            <a:r>
              <a:rPr lang="zh-CN" altLang="zh-CN" sz="2800" kern="100" dirty="0">
                <a:latin typeface="Times New Roman"/>
                <a:ea typeface="华文细黑"/>
                <a:cs typeface="Times New Roman"/>
              </a:rPr>
              <a:t>　</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16(1)(2)(3)]</a:t>
            </a:r>
            <a:r>
              <a:rPr lang="zh-CN" altLang="zh-CN" sz="2800" kern="100" dirty="0">
                <a:latin typeface="Times New Roman"/>
                <a:ea typeface="华文细黑"/>
                <a:cs typeface="Times New Roman"/>
              </a:rPr>
              <a:t>氧化镁在医药、建筑等行业应用广泛。硫酸镁还原热解制备高纯氧化镁是一种新的探索。以菱镁矿</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a:t>
            </a:r>
            <a:r>
              <a:rPr lang="en-US" altLang="zh-CN" sz="2800" kern="100" dirty="0">
                <a:latin typeface="Times New Roman"/>
                <a:ea typeface="华文细黑"/>
                <a:cs typeface="Courier New"/>
              </a:rPr>
              <a:t>MgCO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，含少量</a:t>
            </a:r>
            <a:r>
              <a:rPr lang="en-US" altLang="zh-CN" sz="2800" kern="100" dirty="0">
                <a:latin typeface="Times New Roman"/>
                <a:ea typeface="华文细黑"/>
                <a:cs typeface="Courier New"/>
              </a:rPr>
              <a:t>FeCO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为原料制备高纯氧化镁的实验流程如下：</a:t>
            </a:r>
            <a:endParaRPr lang="zh-CN" altLang="zh-CN" sz="2800" kern="100" dirty="0">
              <a:effectLst/>
              <a:latin typeface="宋体"/>
              <a:cs typeface="Courier New"/>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13466" y="2609347"/>
            <a:ext cx="726894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66633"/>
          <a:stretch/>
        </p:blipFill>
        <p:spPr bwMode="auto">
          <a:xfrm>
            <a:off x="7558186" y="2565698"/>
            <a:ext cx="242545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38765" y="4710837"/>
            <a:ext cx="11873194" cy="19495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(1)MgCO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与稀硫酸反应的离子方程式为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氧化时，发生反应的化学方程式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的成分是</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04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1975" y="117426"/>
            <a:ext cx="11388152" cy="2062079"/>
          </a:xfrm>
          <a:prstGeom prst="rect">
            <a:avLst/>
          </a:prstGeom>
        </p:spPr>
        <p:txBody>
          <a:bodyPr wrap="square" lIns="121898" tIns="60948" rIns="121898" bIns="60948">
            <a:spAutoFit/>
          </a:bodyPr>
          <a:lstStyle/>
          <a:p>
            <a:pPr algn="just">
              <a:lnSpc>
                <a:spcPct val="150000"/>
              </a:lnSpc>
            </a:pPr>
            <a:r>
              <a:rPr lang="zh-CN" altLang="zh-CN" sz="2800" b="1" kern="100" dirty="0">
                <a:solidFill>
                  <a:schemeClr val="accent6">
                    <a:lumMod val="75000"/>
                  </a:schemeClr>
                </a:solidFill>
                <a:latin typeface="+mj-ea"/>
                <a:ea typeface="+mj-ea"/>
                <a:cs typeface="Times New Roman"/>
              </a:rPr>
              <a:t>一、解题策略</a:t>
            </a:r>
          </a:p>
          <a:p>
            <a:pPr algn="just">
              <a:lnSpc>
                <a:spcPct val="150000"/>
              </a:lnSpc>
              <a:spcAft>
                <a:spcPts val="0"/>
              </a:spcAft>
            </a:pPr>
            <a:r>
              <a:rPr lang="zh-CN" altLang="zh-CN" sz="2800" kern="100" dirty="0">
                <a:latin typeface="Times New Roman"/>
                <a:ea typeface="华文细黑"/>
                <a:cs typeface="Times New Roman"/>
              </a:rPr>
              <a:t>化工流程中常见的操作与名词</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化工流程题目在流程上一般分为</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个过程：</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61224578"/>
              </p:ext>
            </p:extLst>
          </p:nvPr>
        </p:nvGraphicFramePr>
        <p:xfrm>
          <a:off x="325041" y="2224708"/>
          <a:ext cx="5692775" cy="1019175"/>
        </p:xfrm>
        <a:graphic>
          <a:graphicData uri="http://schemas.openxmlformats.org/presentationml/2006/ole">
            <mc:AlternateContent xmlns:mc="http://schemas.openxmlformats.org/markup-compatibility/2006">
              <mc:Choice xmlns:v="urn:schemas-microsoft-com:vml" Requires="v">
                <p:oleObj spid="_x0000_s1109" name="文档" r:id="rId5" imgW="5693322" imgH="1019250" progId="Word.Document.12">
                  <p:embed/>
                </p:oleObj>
              </mc:Choice>
              <mc:Fallback>
                <p:oleObj name="文档" r:id="rId5" imgW="5693322" imgH="1019250" progId="Word.Document.12">
                  <p:embed/>
                  <p:pic>
                    <p:nvPicPr>
                      <p:cNvPr id="0" name=""/>
                      <p:cNvPicPr/>
                      <p:nvPr/>
                    </p:nvPicPr>
                    <p:blipFill>
                      <a:blip r:embed="rId6"/>
                      <a:stretch>
                        <a:fillRect/>
                      </a:stretch>
                    </p:blipFill>
                    <p:spPr>
                      <a:xfrm>
                        <a:off x="325041" y="2224708"/>
                        <a:ext cx="5692775" cy="1019175"/>
                      </a:xfrm>
                      <a:prstGeom prst="rect">
                        <a:avLst/>
                      </a:prstGeom>
                    </p:spPr>
                  </p:pic>
                </p:oleObj>
              </mc:Fallback>
            </mc:AlternateContent>
          </a:graphicData>
        </a:graphic>
      </p:graphicFrame>
      <p:sp>
        <p:nvSpPr>
          <p:cNvPr id="4" name="矩形 3"/>
          <p:cNvSpPr/>
          <p:nvPr/>
        </p:nvSpPr>
        <p:spPr>
          <a:xfrm>
            <a:off x="224458" y="2760578"/>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原料处理阶段的常见考点与常见名词</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加快反应速率</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溶解：通常用酸溶，如用硫酸、盐酸、浓硫酸</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水浸：与水接触反应或溶解</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浸出：固体加水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溶解得到</a:t>
            </a:r>
            <a:r>
              <a:rPr lang="zh-CN" altLang="zh-CN" sz="2800" kern="100" dirty="0" smtClean="0">
                <a:latin typeface="Times New Roman"/>
                <a:ea typeface="华文细黑"/>
                <a:cs typeface="Times New Roman"/>
              </a:rPr>
              <a:t>离子</a:t>
            </a:r>
            <a:endParaRPr lang="zh-CN" altLang="zh-CN" sz="1050" kern="100" dirty="0">
              <a:latin typeface="宋体"/>
              <a:cs typeface="Courier New"/>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88608" y="1341562"/>
            <a:ext cx="5575565" cy="656077"/>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明晰流程中物质转化过程：</a:t>
            </a:r>
            <a:endParaRPr lang="zh-CN" altLang="zh-CN" sz="2800" kern="100" dirty="0">
              <a:effectLst/>
              <a:latin typeface="宋体"/>
              <a:cs typeface="Courier New"/>
            </a:endParaRPr>
          </a:p>
        </p:txBody>
      </p:sp>
      <p:pic>
        <p:nvPicPr>
          <p:cNvPr id="12290" name="Picture 2" descr="\\李笑影\李笑影\2016\一轮\化学\人教版化学\去年26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945" y="2213663"/>
            <a:ext cx="9037815" cy="134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8608" y="3525753"/>
            <a:ext cx="11639246" cy="220829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(1)MgCO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=Mg</a:t>
            </a:r>
            <a:r>
              <a:rPr lang="en-US" altLang="zh-CN" sz="2800" kern="100" baseline="30000" dirty="0">
                <a:solidFill>
                  <a:schemeClr val="accent6">
                    <a:lumMod val="75000"/>
                  </a:schemeClr>
                </a:solidFill>
                <a:latin typeface="Times New Roman"/>
                <a:ea typeface="华文细黑"/>
                <a:cs typeface="Courier New"/>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(2)2FeSO</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=Fe</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(3)Fe(OH)</a:t>
            </a:r>
            <a:r>
              <a:rPr lang="en-US" altLang="zh-CN" sz="2800" kern="100" baseline="-25000" dirty="0">
                <a:solidFill>
                  <a:schemeClr val="accent6">
                    <a:lumMod val="75000"/>
                  </a:schemeClr>
                </a:solidFill>
                <a:latin typeface="Times New Roman"/>
                <a:ea typeface="华文细黑"/>
                <a:cs typeface="Courier New"/>
              </a:rPr>
              <a:t>3</a:t>
            </a:r>
            <a:endParaRPr lang="zh-CN" altLang="zh-CN" sz="2800"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336014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blinds(horizontal)">
                                      <p:cBhvr>
                                        <p:cTn id="10" dur="750"/>
                                        <p:tgtEl>
                                          <p:spTgt spid="12290"/>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linds(horizontal)">
                                      <p:cBhvr>
                                        <p:cTn id="14" dur="750"/>
                                        <p:tgtEl>
                                          <p:spTgt spid="5">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linds(horizontal)">
                                      <p:cBhvr>
                                        <p:cTn id="18" dur="750"/>
                                        <p:tgtEl>
                                          <p:spTgt spid="5">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2267"/>
            <a:ext cx="11617054" cy="5668322"/>
          </a:xfrm>
          <a:prstGeom prst="rect">
            <a:avLst/>
          </a:prstGeom>
        </p:spPr>
        <p:txBody>
          <a:bodyPr wrap="square" lIns="121898" tIns="60948" rIns="121898" bIns="60948">
            <a:spAutoFit/>
          </a:bodyPr>
          <a:lstStyle/>
          <a:p>
            <a:pPr algn="just">
              <a:lnSpc>
                <a:spcPts val="5500"/>
              </a:lnSpc>
              <a:spcAft>
                <a:spcPts val="0"/>
              </a:spcAft>
            </a:pPr>
            <a:r>
              <a:rPr lang="zh-CN" altLang="zh-CN" sz="2800" kern="100" smtClean="0">
                <a:latin typeface="Times New Roman"/>
                <a:ea typeface="华文细黑"/>
                <a:cs typeface="Times New Roman"/>
              </a:rPr>
              <a:t>首尾</a:t>
            </a:r>
            <a:r>
              <a:rPr lang="zh-CN" altLang="zh-CN" sz="2800" kern="100" dirty="0">
                <a:latin typeface="Times New Roman"/>
                <a:ea typeface="华文细黑"/>
                <a:cs typeface="Times New Roman"/>
              </a:rPr>
              <a:t>分析法：对一些线型流程工艺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从原料到产品为一条龙生产工序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试题，首先对比分析生产流程示意图中的第一种物质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与最后一种物质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产品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对比分析中找出原料与产品之间的关系，弄清生产流程过程中原料转化为产品的基本原理和除杂、分离提纯产品的化工工艺，然后再结合题设的问题，逐一推敲解答。关键在于认真对比分析原料与产品的组成，从中找出将原料转化为产品和除去原材料中所包含的杂质的基本原理和所采用的工艺生产措施。当把生产的主线弄清楚了，围绕生产主线所设计的系列问题也就可以解答了。</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760236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5418"/>
            <a:ext cx="11639246" cy="1763240"/>
          </a:xfrm>
          <a:prstGeom prst="rect">
            <a:avLst/>
          </a:prstGeom>
        </p:spPr>
        <p:txBody>
          <a:bodyPr>
            <a:spAutoFit/>
          </a:bodyPr>
          <a:lstStyle/>
          <a:p>
            <a:pPr algn="just">
              <a:lnSpc>
                <a:spcPts val="4500"/>
              </a:lnSpc>
              <a:spcAft>
                <a:spcPts val="0"/>
              </a:spcAft>
            </a:pPr>
            <a:r>
              <a:rPr lang="zh-CN" altLang="zh-CN" sz="2800" b="1" kern="100" dirty="0" smtClean="0">
                <a:solidFill>
                  <a:srgbClr val="E36C0A"/>
                </a:solidFill>
                <a:latin typeface="Times New Roman" pitchFamily="18" charset="0"/>
                <a:ea typeface="微软雅黑"/>
                <a:cs typeface="Times New Roman" pitchFamily="18" charset="0"/>
              </a:rPr>
              <a:t>精练</a:t>
            </a:r>
            <a:r>
              <a:rPr lang="en-US" altLang="zh-CN" sz="2800" b="1" kern="100" dirty="0">
                <a:solidFill>
                  <a:srgbClr val="E36C0A"/>
                </a:solidFill>
                <a:latin typeface="Times New Roman" pitchFamily="18" charset="0"/>
                <a:ea typeface="Times New Roman" pitchFamily="18" charset="0"/>
                <a:cs typeface="Times New Roman" pitchFamily="18" charset="0"/>
              </a:rPr>
              <a:t>2</a:t>
            </a:r>
            <a:r>
              <a:rPr lang="zh-CN" altLang="zh-CN" sz="2800" kern="100" dirty="0">
                <a:latin typeface="Times New Roman"/>
                <a:ea typeface="华文细黑"/>
                <a:cs typeface="Times New Roman"/>
              </a:rPr>
              <a:t>　镁及其合金是一种用途很广的金属材料，目前世界上</a:t>
            </a:r>
            <a:r>
              <a:rPr lang="en-US" altLang="zh-CN" sz="2800" kern="100" dirty="0">
                <a:latin typeface="Times New Roman"/>
                <a:ea typeface="华文细黑"/>
                <a:cs typeface="Courier New"/>
              </a:rPr>
              <a:t>60%</a:t>
            </a:r>
            <a:r>
              <a:rPr lang="zh-CN" altLang="zh-CN" sz="2800" kern="100" dirty="0">
                <a:latin typeface="Times New Roman"/>
                <a:ea typeface="华文细黑"/>
                <a:cs typeface="Times New Roman"/>
              </a:rPr>
              <a:t>的镁是从海水中提取的。某学校课外兴趣小组从海水晒盐后的盐卤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主要含</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中模拟工业生产来提取镁，主要过程如下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3314" name="Picture 2" descr="\\李笑影\李笑影\2016\一轮\化学\人教版化学\243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396" y="1916041"/>
            <a:ext cx="8345064" cy="225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88018" y="4178449"/>
            <a:ext cx="11755638"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工业上从盐卤中获取</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用石灰乳而不用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溶液的原因是</a:t>
            </a:r>
            <a:r>
              <a:rPr lang="en-US" altLang="zh-CN" sz="2800" kern="100" dirty="0" smtClean="0">
                <a:latin typeface="Times New Roman"/>
                <a:ea typeface="华文细黑"/>
                <a:cs typeface="Courier New"/>
              </a:rPr>
              <a:t>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3" name="矩形 12"/>
          <p:cNvSpPr/>
          <p:nvPr/>
        </p:nvSpPr>
        <p:spPr>
          <a:xfrm>
            <a:off x="213499" y="5556126"/>
            <a:ext cx="4134465"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石灰乳原料丰富，成本低</a:t>
            </a:r>
            <a:endParaRPr lang="zh-CN" altLang="en-US" sz="2800" dirty="0">
              <a:solidFill>
                <a:schemeClr val="accent6">
                  <a:lumMod val="75000"/>
                </a:schemeClr>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9548"/>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得到的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沉淀中混有少量的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，除去少量</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的方法是先将沉淀加入到盛有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溶液的烧杯中，充分搅拌后经</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填操作方法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可得纯净的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下图是该兴趣小组设计进行过程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的实验装置图</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14338" name="Picture 2" descr="\\李笑影\李笑影\2016\一轮\化学\人教版化学\244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8081" y="2493690"/>
            <a:ext cx="5101661"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8542" y="5194101"/>
            <a:ext cx="11873194"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其中装置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写出过程</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中发生反应的化学方程式</a:t>
            </a:r>
            <a:r>
              <a:rPr lang="en-US" altLang="zh-CN" sz="2800" kern="100" dirty="0" smtClean="0">
                <a:solidFill>
                  <a:prstClr val="black"/>
                </a:solidFill>
                <a:latin typeface="Times New Roman"/>
                <a:ea typeface="华文细黑"/>
                <a:cs typeface="Courier New"/>
              </a:rPr>
              <a:t>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_____________________</a:t>
            </a:r>
            <a:r>
              <a:rPr lang="zh-CN" altLang="zh-CN" sz="2800" kern="100" dirty="0">
                <a:solidFill>
                  <a:prstClr val="black"/>
                </a:solidFill>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5519142" y="650125"/>
            <a:ext cx="114165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MgCl</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12" name="矩形 11"/>
          <p:cNvSpPr/>
          <p:nvPr/>
        </p:nvSpPr>
        <p:spPr>
          <a:xfrm>
            <a:off x="314901" y="1312941"/>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过滤</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1712243" y="1322466"/>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洗涤</a:t>
            </a:r>
            <a:endParaRPr lang="zh-CN" altLang="en-US" sz="2800" kern="100" dirty="0">
              <a:solidFill>
                <a:schemeClr val="accent6">
                  <a:lumMod val="75000"/>
                </a:schemeClr>
              </a:solidFill>
              <a:latin typeface="Times New Roman"/>
              <a:ea typeface="华文细黑"/>
            </a:endParaRPr>
          </a:p>
        </p:txBody>
      </p:sp>
      <p:sp>
        <p:nvSpPr>
          <p:cNvPr id="14" name="矩形 13"/>
          <p:cNvSpPr/>
          <p:nvPr/>
        </p:nvSpPr>
        <p:spPr>
          <a:xfrm>
            <a:off x="3233936" y="5302002"/>
            <a:ext cx="3296095"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制备干燥的</a:t>
            </a:r>
            <a:r>
              <a:rPr lang="en-US" altLang="zh-CN" sz="2800" kern="100" dirty="0" err="1">
                <a:solidFill>
                  <a:schemeClr val="accent6">
                    <a:lumMod val="75000"/>
                  </a:schemeClr>
                </a:solidFill>
                <a:latin typeface="Times New Roman"/>
                <a:ea typeface="华文细黑"/>
              </a:rPr>
              <a:t>HCl</a:t>
            </a:r>
            <a:r>
              <a:rPr lang="zh-CN" altLang="zh-CN" sz="2800" kern="100" dirty="0">
                <a:solidFill>
                  <a:schemeClr val="accent6">
                    <a:lumMod val="75000"/>
                  </a:schemeClr>
                </a:solidFill>
                <a:latin typeface="Times New Roman"/>
                <a:ea typeface="华文细黑"/>
              </a:rPr>
              <a:t>气体</a:t>
            </a:r>
            <a:endParaRPr lang="zh-CN" altLang="en-US" sz="2800" kern="100" dirty="0">
              <a:solidFill>
                <a:schemeClr val="accent6">
                  <a:lumMod val="75000"/>
                </a:schemeClr>
              </a:solidFill>
              <a:latin typeface="Times New Roman"/>
              <a:ea typeface="华文细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273709604"/>
              </p:ext>
            </p:extLst>
          </p:nvPr>
        </p:nvGraphicFramePr>
        <p:xfrm>
          <a:off x="6333879" y="5659363"/>
          <a:ext cx="4873625" cy="866775"/>
        </p:xfrm>
        <a:graphic>
          <a:graphicData uri="http://schemas.openxmlformats.org/presentationml/2006/ole">
            <mc:AlternateContent xmlns:mc="http://schemas.openxmlformats.org/markup-compatibility/2006">
              <mc:Choice xmlns:v="urn:schemas-microsoft-com:vml" Requires="v">
                <p:oleObj spid="_x0000_s14384" name="文档" r:id="rId5" imgW="4874279" imgH="866430" progId="Word.Document.12">
                  <p:embed/>
                </p:oleObj>
              </mc:Choice>
              <mc:Fallback>
                <p:oleObj name="文档" r:id="rId5" imgW="4874279" imgH="866430" progId="Word.Document.12">
                  <p:embed/>
                  <p:pic>
                    <p:nvPicPr>
                      <p:cNvPr id="0" name=""/>
                      <p:cNvPicPr/>
                      <p:nvPr/>
                    </p:nvPicPr>
                    <p:blipFill>
                      <a:blip r:embed="rId6"/>
                      <a:stretch>
                        <a:fillRect/>
                      </a:stretch>
                    </p:blipFill>
                    <p:spPr>
                      <a:xfrm>
                        <a:off x="6333879" y="5659363"/>
                        <a:ext cx="4873625" cy="866775"/>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1" grpId="0"/>
      <p:bldP spid="11" grpId="1"/>
      <p:bldP spid="12" grpId="0"/>
      <p:bldP spid="12" grpId="1"/>
      <p:bldP spid="13" grpId="0"/>
      <p:bldP spid="13" grpId="1"/>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7815" y="189434"/>
            <a:ext cx="11873194" cy="1384995"/>
          </a:xfrm>
          <a:prstGeom prst="rect">
            <a:avLst/>
          </a:prstGeom>
        </p:spPr>
        <p:txBody>
          <a:bodyPr>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sp>
        <p:nvSpPr>
          <p:cNvPr id="8" name="矩形 7"/>
          <p:cNvSpPr/>
          <p:nvPr/>
        </p:nvSpPr>
        <p:spPr>
          <a:xfrm>
            <a:off x="216593" y="100583"/>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热点</a:t>
            </a:r>
            <a:r>
              <a:rPr lang="en-US" altLang="zh-CN" sz="2800" b="1" kern="1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a:cs typeface="Times New Roman"/>
              </a:rPr>
              <a:t>　铁、铜及其矿物的开发利用</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smtClean="0">
                <a:solidFill>
                  <a:srgbClr val="0000FF"/>
                </a:solidFill>
                <a:latin typeface="Times New Roman" pitchFamily="18" charset="0"/>
                <a:ea typeface="Times New Roman" pitchFamily="18" charset="0"/>
                <a:cs typeface="Times New Roman" pitchFamily="18" charset="0"/>
              </a:rPr>
              <a:t>3</a:t>
            </a:r>
            <a:r>
              <a:rPr lang="zh-CN" altLang="zh-CN" sz="2800" kern="100" dirty="0" smtClean="0">
                <a:latin typeface="Times New Roman"/>
                <a:ea typeface="华文细黑"/>
                <a:cs typeface="Times New Roman"/>
              </a:rPr>
              <a:t>　工业上由黄铜矿</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主要成分为</a:t>
            </a:r>
            <a:r>
              <a:rPr lang="en-US" altLang="zh-CN" sz="2800" kern="100" dirty="0" smtClean="0">
                <a:latin typeface="Times New Roman"/>
                <a:ea typeface="华文细黑"/>
                <a:cs typeface="Courier New"/>
              </a:rPr>
              <a:t>CuFeS</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冶炼铜的主要流程如下：</a:t>
            </a:r>
            <a:endParaRPr lang="en-US" altLang="zh-CN" sz="2800" kern="100" dirty="0" smtClean="0">
              <a:latin typeface="Times New Roman"/>
              <a:ea typeface="华文细黑"/>
              <a:cs typeface="Times New Roman"/>
            </a:endParaRPr>
          </a:p>
        </p:txBody>
      </p:sp>
      <p:pic>
        <p:nvPicPr>
          <p:cNvPr id="15362" name="Picture 2" descr="\\李笑影\李笑影\2016\一轮\化学\人教版化学\245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930" y="1557586"/>
            <a:ext cx="8143724" cy="215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01923" y="3632458"/>
            <a:ext cx="11409907" cy="2677656"/>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是在反射炉中进行的。把黄铜矿和石英砂混合加热到</a:t>
            </a:r>
            <a:r>
              <a:rPr lang="en-US" altLang="zh-CN" sz="2800" kern="100" dirty="0">
                <a:latin typeface="Times New Roman"/>
                <a:ea typeface="华文细黑"/>
                <a:cs typeface="Courier New"/>
              </a:rPr>
              <a:t>1 000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左右，黄铜矿与空气反应生成</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的低价硫化物，且部分</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的硫化物转变为低价氧化物。该过程中两个主要反应的化学方程式分别是</a:t>
            </a:r>
            <a:r>
              <a:rPr lang="en-US" altLang="zh-CN" sz="2800" kern="100" dirty="0" smtClean="0">
                <a:latin typeface="Times New Roman"/>
                <a:ea typeface="华文细黑"/>
                <a:cs typeface="Courier New"/>
              </a:rPr>
              <a:t>___________________________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________________________________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93515" y="660192"/>
            <a:ext cx="11010769" cy="2913618"/>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问题</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信息中的反应物和生成物以及氧化还原反应的规律可写出两个化学方程式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2CuFeS</a:t>
            </a:r>
            <a:r>
              <a:rPr lang="en-US" altLang="zh-CN" sz="2800" kern="100" baseline="-25000" dirty="0" smtClean="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O</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Cu</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2FeS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SO</a:t>
            </a:r>
            <a:r>
              <a:rPr lang="en-US" altLang="zh-CN" sz="2800" kern="100" baseline="-25000" dirty="0">
                <a:solidFill>
                  <a:schemeClr val="accent6">
                    <a:lumMod val="75000"/>
                  </a:schemeClr>
                </a:solidFill>
                <a:latin typeface="Times New Roman"/>
                <a:ea typeface="华文细黑"/>
                <a:cs typeface="Courier New"/>
              </a:rPr>
              <a:t>2</a:t>
            </a:r>
            <a:endParaRPr lang="zh-CN" altLang="zh-CN" sz="105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2FeS</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3O</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2FeO</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2SO</a:t>
            </a:r>
            <a:r>
              <a:rPr lang="en-US" altLang="zh-CN" sz="2800" kern="100" baseline="-25000" dirty="0" smtClean="0">
                <a:solidFill>
                  <a:schemeClr val="accent6">
                    <a:lumMod val="75000"/>
                  </a:schemeClr>
                </a:solidFill>
                <a:latin typeface="Times New Roman"/>
                <a:ea typeface="华文细黑"/>
                <a:cs typeface="Courier New"/>
              </a:rPr>
              <a:t>2</a:t>
            </a:r>
            <a:endParaRPr lang="zh-CN" altLang="zh-CN" sz="1050" kern="100" dirty="0">
              <a:solidFill>
                <a:schemeClr val="accent6">
                  <a:lumMod val="75000"/>
                </a:schemeClr>
              </a:solidFill>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90162343"/>
              </p:ext>
            </p:extLst>
          </p:nvPr>
        </p:nvGraphicFramePr>
        <p:xfrm>
          <a:off x="3810000" y="2047394"/>
          <a:ext cx="1016000" cy="847725"/>
        </p:xfrm>
        <a:graphic>
          <a:graphicData uri="http://schemas.openxmlformats.org/presentationml/2006/ole">
            <mc:AlternateContent xmlns:mc="http://schemas.openxmlformats.org/markup-compatibility/2006">
              <mc:Choice xmlns:v="urn:schemas-microsoft-com:vml" Requires="v">
                <p:oleObj spid="_x0000_s16477" name="文档" r:id="rId4" imgW="1016510" imgH="847800" progId="Word.Document.12">
                  <p:embed/>
                </p:oleObj>
              </mc:Choice>
              <mc:Fallback>
                <p:oleObj name="文档" r:id="rId4" imgW="1016510" imgH="847800" progId="Word.Document.12">
                  <p:embed/>
                  <p:pic>
                    <p:nvPicPr>
                      <p:cNvPr id="0" name=""/>
                      <p:cNvPicPr/>
                      <p:nvPr/>
                    </p:nvPicPr>
                    <p:blipFill>
                      <a:blip r:embed="rId5"/>
                      <a:stretch>
                        <a:fillRect/>
                      </a:stretch>
                    </p:blipFill>
                    <p:spPr>
                      <a:xfrm>
                        <a:off x="3810000" y="2047394"/>
                        <a:ext cx="1016000" cy="8477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5293550"/>
              </p:ext>
            </p:extLst>
          </p:nvPr>
        </p:nvGraphicFramePr>
        <p:xfrm>
          <a:off x="2379365" y="2692787"/>
          <a:ext cx="1016000" cy="847725"/>
        </p:xfrm>
        <a:graphic>
          <a:graphicData uri="http://schemas.openxmlformats.org/presentationml/2006/ole">
            <mc:AlternateContent xmlns:mc="http://schemas.openxmlformats.org/markup-compatibility/2006">
              <mc:Choice xmlns:v="urn:schemas-microsoft-com:vml" Requires="v">
                <p:oleObj spid="_x0000_s16478" name="文档" r:id="rId7" imgW="1016510" imgH="847800" progId="Word.Document.12">
                  <p:embed/>
                </p:oleObj>
              </mc:Choice>
              <mc:Fallback>
                <p:oleObj name="文档" r:id="rId7" imgW="1016510" imgH="847800" progId="Word.Document.12">
                  <p:embed/>
                  <p:pic>
                    <p:nvPicPr>
                      <p:cNvPr id="0" name=""/>
                      <p:cNvPicPr/>
                      <p:nvPr/>
                    </p:nvPicPr>
                    <p:blipFill>
                      <a:blip r:embed="rId8"/>
                      <a:stretch>
                        <a:fillRect/>
                      </a:stretch>
                    </p:blipFill>
                    <p:spPr>
                      <a:xfrm>
                        <a:off x="2379365" y="2692787"/>
                        <a:ext cx="1016000" cy="847725"/>
                      </a:xfrm>
                      <a:prstGeom prst="rect">
                        <a:avLst/>
                      </a:prstGeom>
                    </p:spPr>
                  </p:pic>
                </p:oleObj>
              </mc:Fallback>
            </mc:AlternateContent>
          </a:graphicData>
        </a:graphic>
      </p:graphicFrame>
    </p:spTree>
    <p:extLst>
      <p:ext uri="{BB962C8B-B14F-4D97-AF65-F5344CB8AC3E}">
        <p14:creationId xmlns:p14="http://schemas.microsoft.com/office/powerpoint/2010/main" val="2716970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196040"/>
            <a:ext cx="11755638" cy="5782609"/>
          </a:xfrm>
          <a:prstGeom prst="rect">
            <a:avLst/>
          </a:prstGeom>
        </p:spPr>
        <p:txBody>
          <a:bodyPr>
            <a:spAutoFit/>
          </a:bodyPr>
          <a:lstStyle/>
          <a:p>
            <a:pPr>
              <a:lnSpc>
                <a:spcPts val="5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是在转炉中发生的。冰铜含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量为</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a:t>
            </a:r>
            <a:r>
              <a:rPr lang="zh-CN" altLang="zh-CN" sz="2800" kern="100" dirty="0">
                <a:latin typeface="Times New Roman"/>
                <a:ea typeface="华文细黑"/>
                <a:cs typeface="Times New Roman"/>
              </a:rPr>
              <a:t>。转炉中，将冰铜加熔剂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石英砂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1 200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左右吹入空气进行吹炼。冰铜中的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反应，生成含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量约为</a:t>
            </a:r>
            <a:r>
              <a:rPr lang="en-US" altLang="zh-CN" sz="2800" kern="100" dirty="0">
                <a:latin typeface="Times New Roman"/>
                <a:ea typeface="华文细黑"/>
                <a:cs typeface="Courier New"/>
              </a:rPr>
              <a:t>98.5%</a:t>
            </a:r>
            <a:r>
              <a:rPr lang="zh-CN" altLang="zh-CN" sz="2800" kern="100" dirty="0">
                <a:latin typeface="Times New Roman"/>
                <a:ea typeface="华文细黑"/>
                <a:cs typeface="Times New Roman"/>
              </a:rPr>
              <a:t>的泡铜，该过程发生反应的化学方程式分别是</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中的大气污染物可选用下列试剂中的</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吸收。</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稀硝酸</a:t>
            </a:r>
            <a:endParaRPr lang="zh-CN" altLang="zh-CN" sz="2800" kern="100" dirty="0">
              <a:latin typeface="宋体"/>
              <a:cs typeface="Courier New"/>
            </a:endParaRPr>
          </a:p>
          <a:p>
            <a:pPr algn="just">
              <a:lnSpc>
                <a:spcPts val="5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氨水</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是酸性氧化物，选用碱性溶液吸收</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11820037"/>
              </p:ext>
            </p:extLst>
          </p:nvPr>
        </p:nvGraphicFramePr>
        <p:xfrm>
          <a:off x="5052470" y="1993561"/>
          <a:ext cx="4845050" cy="838200"/>
        </p:xfrm>
        <a:graphic>
          <a:graphicData uri="http://schemas.openxmlformats.org/presentationml/2006/ole">
            <mc:AlternateContent xmlns:mc="http://schemas.openxmlformats.org/markup-compatibility/2006">
              <mc:Choice xmlns:v="urn:schemas-microsoft-com:vml" Requires="v">
                <p:oleObj spid="_x0000_s18524" name="文档" r:id="rId4" imgW="4845645" imgH="838080" progId="Word.Document.12">
                  <p:embed/>
                </p:oleObj>
              </mc:Choice>
              <mc:Fallback>
                <p:oleObj name="文档" r:id="rId4" imgW="4845645" imgH="838080" progId="Word.Document.12">
                  <p:embed/>
                  <p:pic>
                    <p:nvPicPr>
                      <p:cNvPr id="0" name=""/>
                      <p:cNvPicPr/>
                      <p:nvPr/>
                    </p:nvPicPr>
                    <p:blipFill>
                      <a:blip r:embed="rId5"/>
                      <a:stretch>
                        <a:fillRect/>
                      </a:stretch>
                    </p:blipFill>
                    <p:spPr>
                      <a:xfrm>
                        <a:off x="5052470" y="1993561"/>
                        <a:ext cx="4845050" cy="838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70265551"/>
              </p:ext>
            </p:extLst>
          </p:nvPr>
        </p:nvGraphicFramePr>
        <p:xfrm>
          <a:off x="381475" y="2636456"/>
          <a:ext cx="4845050" cy="838200"/>
        </p:xfrm>
        <a:graphic>
          <a:graphicData uri="http://schemas.openxmlformats.org/presentationml/2006/ole">
            <mc:AlternateContent xmlns:mc="http://schemas.openxmlformats.org/markup-compatibility/2006">
              <mc:Choice xmlns:v="urn:schemas-microsoft-com:vml" Requires="v">
                <p:oleObj spid="_x0000_s18525" name="文档" r:id="rId7" imgW="4845645" imgH="838080" progId="Word.Document.12">
                  <p:embed/>
                </p:oleObj>
              </mc:Choice>
              <mc:Fallback>
                <p:oleObj name="文档" r:id="rId7" imgW="4845645" imgH="838080" progId="Word.Document.12">
                  <p:embed/>
                  <p:pic>
                    <p:nvPicPr>
                      <p:cNvPr id="0" name=""/>
                      <p:cNvPicPr/>
                      <p:nvPr/>
                    </p:nvPicPr>
                    <p:blipFill>
                      <a:blip r:embed="rId8"/>
                      <a:stretch>
                        <a:fillRect/>
                      </a:stretch>
                    </p:blipFill>
                    <p:spPr>
                      <a:xfrm>
                        <a:off x="381475" y="2636456"/>
                        <a:ext cx="4845050" cy="838200"/>
                      </a:xfrm>
                      <a:prstGeom prst="rect">
                        <a:avLst/>
                      </a:prstGeom>
                    </p:spPr>
                  </p:pic>
                </p:oleObj>
              </mc:Fallback>
            </mc:AlternateContent>
          </a:graphicData>
        </a:graphic>
      </p:graphicFrame>
      <p:sp>
        <p:nvSpPr>
          <p:cNvPr id="6" name="矩形 5"/>
          <p:cNvSpPr/>
          <p:nvPr/>
        </p:nvSpPr>
        <p:spPr>
          <a:xfrm>
            <a:off x="829097" y="3520852"/>
            <a:ext cx="524503" cy="523220"/>
          </a:xfrm>
          <a:prstGeom prst="rect">
            <a:avLst/>
          </a:prstGeom>
        </p:spPr>
        <p:txBody>
          <a:bodyPr wrap="none">
            <a:spAutoFit/>
          </a:bodyPr>
          <a:lstStyle/>
          <a:p>
            <a:r>
              <a:rPr lang="en-US" altLang="zh-CN" sz="2800" kern="100" dirty="0">
                <a:solidFill>
                  <a:schemeClr val="accent6">
                    <a:lumMod val="75000"/>
                  </a:schemeClr>
                </a:solidFill>
                <a:latin typeface="IPAPANNEW"/>
                <a:cs typeface="Times New Roman"/>
              </a:rPr>
              <a:t>cd</a:t>
            </a:r>
            <a:endParaRPr lang="zh-CN" altLang="en-US" sz="2800" kern="100" dirty="0">
              <a:solidFill>
                <a:schemeClr val="accent6">
                  <a:lumMod val="75000"/>
                </a:schemeClr>
              </a:solidFill>
              <a:latin typeface="IPAPANNEW"/>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15490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0395" y="522402"/>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是由泡铜冶炼粗铜的反应，化学方程式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泡铜制取粗铜，是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发生氧化还原反应，根据氧化还原反应的配平方法进行配平可得化学方程式为</a:t>
            </a:r>
            <a:r>
              <a:rPr lang="en-US" altLang="zh-CN" sz="2800" kern="100" dirty="0">
                <a:latin typeface="Times New Roman"/>
                <a:ea typeface="华文细黑"/>
                <a:cs typeface="Courier New"/>
              </a:rPr>
              <a:t>3Cu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2Al</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6Cu</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90650094"/>
              </p:ext>
            </p:extLst>
          </p:nvPr>
        </p:nvGraphicFramePr>
        <p:xfrm>
          <a:off x="9739535" y="2595018"/>
          <a:ext cx="873125" cy="792162"/>
        </p:xfrm>
        <a:graphic>
          <a:graphicData uri="http://schemas.openxmlformats.org/presentationml/2006/ole">
            <mc:AlternateContent xmlns:mc="http://schemas.openxmlformats.org/markup-compatibility/2006">
              <mc:Choice xmlns:v="urn:schemas-microsoft-com:vml" Requires="v">
                <p:oleObj spid="_x0000_s19548" name="文档" r:id="rId4" imgW="873610" imgH="792450" progId="Word.Document.12">
                  <p:embed/>
                </p:oleObj>
              </mc:Choice>
              <mc:Fallback>
                <p:oleObj name="文档" r:id="rId4" imgW="873610" imgH="792450" progId="Word.Document.12">
                  <p:embed/>
                  <p:pic>
                    <p:nvPicPr>
                      <p:cNvPr id="0" name=""/>
                      <p:cNvPicPr/>
                      <p:nvPr/>
                    </p:nvPicPr>
                    <p:blipFill>
                      <a:blip r:embed="rId5"/>
                      <a:stretch>
                        <a:fillRect/>
                      </a:stretch>
                    </p:blipFill>
                    <p:spPr>
                      <a:xfrm>
                        <a:off x="9739535" y="2595018"/>
                        <a:ext cx="873125" cy="79216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39314165"/>
              </p:ext>
            </p:extLst>
          </p:nvPr>
        </p:nvGraphicFramePr>
        <p:xfrm>
          <a:off x="8534400" y="405458"/>
          <a:ext cx="2981325" cy="847725"/>
        </p:xfrm>
        <a:graphic>
          <a:graphicData uri="http://schemas.openxmlformats.org/presentationml/2006/ole">
            <mc:AlternateContent xmlns:mc="http://schemas.openxmlformats.org/markup-compatibility/2006">
              <mc:Choice xmlns:v="urn:schemas-microsoft-com:vml" Requires="v">
                <p:oleObj spid="_x0000_s19549" name="文档" r:id="rId7" imgW="2988583" imgH="847470" progId="Word.Document.12">
                  <p:embed/>
                </p:oleObj>
              </mc:Choice>
              <mc:Fallback>
                <p:oleObj name="文档" r:id="rId7" imgW="2988583" imgH="847470" progId="Word.Document.12">
                  <p:embed/>
                  <p:pic>
                    <p:nvPicPr>
                      <p:cNvPr id="0" name=""/>
                      <p:cNvPicPr/>
                      <p:nvPr/>
                    </p:nvPicPr>
                    <p:blipFill>
                      <a:blip r:embed="rId8"/>
                      <a:stretch>
                        <a:fillRect/>
                      </a:stretch>
                    </p:blipFill>
                    <p:spPr>
                      <a:xfrm>
                        <a:off x="8534400" y="405458"/>
                        <a:ext cx="2981325" cy="847725"/>
                      </a:xfrm>
                      <a:prstGeom prst="rect">
                        <a:avLst/>
                      </a:prstGeom>
                    </p:spPr>
                  </p:pic>
                </p:oleObj>
              </mc:Fallback>
            </mc:AlternateContent>
          </a:graphicData>
        </a:graphic>
      </p:graphicFrame>
      <p:sp>
        <p:nvSpPr>
          <p:cNvPr id="6" name="矩形 5"/>
          <p:cNvSpPr/>
          <p:nvPr/>
        </p:nvSpPr>
        <p:spPr>
          <a:xfrm>
            <a:off x="522512" y="1351906"/>
            <a:ext cx="2000869" cy="523220"/>
          </a:xfrm>
          <a:prstGeom prst="rect">
            <a:avLst/>
          </a:prstGeom>
        </p:spPr>
        <p:txBody>
          <a:bodyPr wrap="none">
            <a:spAutoFit/>
          </a:bodyPr>
          <a:lstStyle/>
          <a:p>
            <a:pPr algn="just">
              <a:spcAft>
                <a:spcPts val="0"/>
              </a:spcAft>
            </a:pPr>
            <a:r>
              <a:rPr lang="en-US" altLang="zh-CN" sz="2800" kern="100">
                <a:solidFill>
                  <a:srgbClr val="E36C0A"/>
                </a:solidFill>
                <a:latin typeface="Times New Roman"/>
                <a:ea typeface="华文细黑"/>
                <a:cs typeface="Times New Roman"/>
              </a:rPr>
              <a:t>Al</a:t>
            </a:r>
            <a:r>
              <a:rPr lang="en-US" altLang="zh-CN" sz="2800" kern="100" baseline="-25000">
                <a:solidFill>
                  <a:srgbClr val="E36C0A"/>
                </a:solidFill>
                <a:latin typeface="Times New Roman"/>
                <a:ea typeface="华文细黑"/>
                <a:cs typeface="Times New Roman"/>
              </a:rPr>
              <a:t>2</a:t>
            </a:r>
            <a:r>
              <a:rPr lang="en-US" altLang="zh-CN" sz="2800" kern="100">
                <a:solidFill>
                  <a:srgbClr val="E36C0A"/>
                </a:solidFill>
                <a:latin typeface="Times New Roman"/>
                <a:ea typeface="华文细黑"/>
                <a:cs typeface="Times New Roman"/>
              </a:rPr>
              <a:t>O</a:t>
            </a:r>
            <a:r>
              <a:rPr lang="en-US" altLang="zh-CN" sz="2800" kern="100" baseline="-25000">
                <a:solidFill>
                  <a:srgbClr val="E36C0A"/>
                </a:solidFill>
                <a:latin typeface="Times New Roman"/>
                <a:ea typeface="华文细黑"/>
                <a:cs typeface="Times New Roman"/>
              </a:rPr>
              <a:t>3</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Times New Roman"/>
              </a:rPr>
              <a:t>6Cu</a:t>
            </a:r>
            <a:endParaRPr lang="zh-CN" altLang="zh-CN" sz="2800" kern="100" dirty="0">
              <a:effectLst/>
              <a:latin typeface="Calibri"/>
              <a:ea typeface="宋体"/>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01375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0801" y="189434"/>
            <a:ext cx="114099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用稀硝酸浸泡熔渣</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，取少量所得溶液，滴加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溶液后呈血红色，说明溶液中存在</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填离子符号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，检验溶液中还存在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a:t>
            </a:r>
            <a:r>
              <a:rPr lang="zh-CN" altLang="zh-CN" sz="2800" kern="100" dirty="0">
                <a:latin typeface="Times New Roman"/>
                <a:ea typeface="华文细黑"/>
                <a:cs typeface="Times New Roman"/>
              </a:rPr>
              <a:t>注明试剂、现象</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溶液，溶液呈血红色，可推知溶液中一定含有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；要检验溶液中还含有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，可利用其还原性，具体操作：取适量酸性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溶液置于试管中，滴入几滴该溶液，若酸性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溶液褪色或颜色变浅，说明该溶液中含有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答案合理即可</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2960147" y="980133"/>
            <a:ext cx="902811"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7" name="矩形 6"/>
          <p:cNvSpPr/>
          <p:nvPr/>
        </p:nvSpPr>
        <p:spPr>
          <a:xfrm>
            <a:off x="274789" y="1440756"/>
            <a:ext cx="11639246" cy="1307089"/>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可取适量酸性</a:t>
            </a:r>
            <a:r>
              <a:rPr lang="en-US" altLang="zh-CN" sz="2800" kern="100" dirty="0">
                <a:solidFill>
                  <a:schemeClr val="accent6">
                    <a:lumMod val="75000"/>
                  </a:schemeClr>
                </a:solidFill>
                <a:latin typeface="Times New Roman"/>
                <a:ea typeface="华文细黑"/>
              </a:rPr>
              <a:t>KMnO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溶液置于试管中，滴入几滴该溶液，若酸性</a:t>
            </a:r>
            <a:r>
              <a:rPr lang="en-US" altLang="zh-CN" sz="2800" kern="100" dirty="0">
                <a:solidFill>
                  <a:schemeClr val="accent6">
                    <a:lumMod val="75000"/>
                  </a:schemeClr>
                </a:solidFill>
                <a:latin typeface="Times New Roman"/>
                <a:ea typeface="华文细黑"/>
              </a:rPr>
              <a:t>KMnO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溶液褪色或颜色变浅，说明该溶液中含有</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答案合理即可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18504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424" y="802972"/>
            <a:ext cx="11275398" cy="4355014"/>
          </a:xfrm>
          <a:prstGeom prst="rect">
            <a:avLst/>
          </a:prstGeom>
        </p:spPr>
        <p:txBody>
          <a:bodyPr wrap="square" lIns="121898" tIns="60948" rIns="121898" bIns="60948">
            <a:spAutoFit/>
          </a:bodyPr>
          <a:lstStyle/>
          <a:p>
            <a:pPr algn="ctr">
              <a:lnSpc>
                <a:spcPts val="5500"/>
              </a:lnSpc>
              <a:spcAft>
                <a:spcPts val="0"/>
              </a:spcAft>
            </a:pPr>
            <a:r>
              <a:rPr lang="zh-CN" altLang="zh-CN" sz="2800" b="1" kern="100" dirty="0" smtClean="0">
                <a:solidFill>
                  <a:srgbClr val="0000FF"/>
                </a:solidFill>
                <a:latin typeface="Times New Roman"/>
                <a:ea typeface="华文细黑"/>
                <a:cs typeface="Times New Roman"/>
              </a:rPr>
              <a:t>解答</a:t>
            </a:r>
            <a:r>
              <a:rPr lang="zh-CN" altLang="zh-CN" sz="2800" b="1" kern="100" dirty="0">
                <a:solidFill>
                  <a:srgbClr val="0000FF"/>
                </a:solidFill>
                <a:latin typeface="Times New Roman"/>
                <a:ea typeface="华文细黑"/>
                <a:cs typeface="Times New Roman"/>
              </a:rPr>
              <a:t>无机化工流程图题的策略</a:t>
            </a:r>
            <a:endParaRPr lang="zh-CN" altLang="zh-CN" sz="2800" b="1" kern="100" dirty="0">
              <a:solidFill>
                <a:srgbClr val="0000FF"/>
              </a:solidFill>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粗读题干，挖掘图示</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图示中一般会呈现</a:t>
            </a:r>
            <a:r>
              <a:rPr lang="zh-CN" altLang="zh-CN" sz="2800" kern="100" dirty="0">
                <a:latin typeface="GBK_S" pitchFamily="65" charset="-122"/>
                <a:ea typeface="GBK_S" pitchFamily="65" charset="-122"/>
                <a:cs typeface="Times New Roman"/>
              </a:rPr>
              <a:t>超</a:t>
            </a:r>
            <a:r>
              <a:rPr lang="zh-CN" altLang="zh-CN" sz="2800" kern="100" dirty="0">
                <a:latin typeface="Times New Roman"/>
                <a:ea typeface="华文细黑"/>
                <a:cs typeface="Times New Roman"/>
              </a:rPr>
              <a:t>出教材范围的知识，但题目中往往会有提示或者问题中不涉及，所以一定要关注题目的每一个关键字，尽量弄懂流程图，但不必将每一种物质都推出，只需问什么推什么。如制备类无机化工题，可粗读试题，知道题目制取什么、大致流程和有什么提示等</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4248196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189434"/>
            <a:ext cx="11163760" cy="4262618"/>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浸出率：固体溶解后，离子在溶液中含量的多少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更多转化</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酸浸：在酸溶液中反应使可溶性金属离子进入溶液，不溶物通过过滤除去的溶解过程</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灼烧、焙烧、煅烧：改变结构，使一些物质能溶解，并使一些杂质高温下氧化、分解</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控制反应条件的</a:t>
            </a:r>
            <a:r>
              <a:rPr lang="zh-CN" altLang="zh-CN" sz="2800" kern="100" dirty="0" smtClean="0">
                <a:latin typeface="Times New Roman"/>
                <a:ea typeface="华文细黑"/>
                <a:cs typeface="Times New Roman"/>
              </a:rPr>
              <a:t>方法</a:t>
            </a:r>
            <a:endParaRPr lang="en-US" altLang="zh-CN" sz="2800" kern="100" dirty="0" smtClean="0">
              <a:latin typeface="Times New Roman"/>
              <a:ea typeface="华文细黑"/>
              <a:cs typeface="Times New Roman"/>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8410" y="297746"/>
            <a:ext cx="11572430" cy="4932248"/>
          </a:xfrm>
          <a:prstGeom prst="rect">
            <a:avLst/>
          </a:prstGeom>
        </p:spPr>
        <p:txBody>
          <a:bodyPr>
            <a:spAutoFit/>
          </a:bodyPr>
          <a:lstStyle/>
          <a:p>
            <a:pPr lvl="0" algn="just">
              <a:lnSpc>
                <a:spcPts val="5500"/>
              </a:lnSpc>
            </a:pPr>
            <a:r>
              <a:rPr lang="en-US" altLang="zh-CN" sz="2800" kern="10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携带问题，精读信息</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这里信息包括三个方面：一是主干，二是流程图示，三是设置问题。读主干抓住关键字、词；读流程图，重点抓住物质流向</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进入</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流出</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、实验操作方法等。</a:t>
            </a:r>
            <a:endParaRPr lang="en-US" altLang="zh-CN" sz="2800" kern="100" dirty="0">
              <a:solidFill>
                <a:prstClr val="black"/>
              </a:solidFill>
              <a:latin typeface="Times New Roman"/>
              <a:ea typeface="华文细黑"/>
              <a:cs typeface="Times New Roman"/>
            </a:endParaRPr>
          </a:p>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跳跃思维，规范答题</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答题时应注意前后问题往往没有</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相关性</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，即前一问未答出，不会影响后面答题。</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614159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5418"/>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E36C0A"/>
                </a:solidFill>
                <a:latin typeface="Times New Roman" pitchFamily="18" charset="0"/>
                <a:ea typeface="微软雅黑"/>
                <a:cs typeface="Times New Roman" pitchFamily="18" charset="0"/>
              </a:rPr>
              <a:t>精练</a:t>
            </a:r>
            <a:r>
              <a:rPr lang="en-US" altLang="zh-CN" sz="2800" b="1" kern="100" dirty="0">
                <a:solidFill>
                  <a:srgbClr val="E36C0A"/>
                </a:solidFill>
                <a:latin typeface="Times New Roman" pitchFamily="18" charset="0"/>
                <a:ea typeface="Times New Roman" pitchFamily="18" charset="0"/>
                <a:cs typeface="Times New Roman" pitchFamily="18" charset="0"/>
              </a:rPr>
              <a:t>3</a:t>
            </a:r>
            <a:r>
              <a:rPr lang="zh-CN" altLang="zh-CN" sz="2800" kern="100" dirty="0">
                <a:latin typeface="Times New Roman"/>
                <a:ea typeface="华文细黑"/>
                <a:cs typeface="Times New Roman"/>
              </a:rPr>
              <a:t>　实验室利用硫酸厂烧渣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主要成分为铁的氧化物及少量</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制备聚铁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碱式硫酸铁的聚合物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和绿矾</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·7H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，主要工艺流程如下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7410" name="Picture 2" descr="\\李笑影\李笑影\2016\一轮\化学\人教版化学\2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599" y="1413570"/>
            <a:ext cx="8694039" cy="308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37592" y="4509914"/>
            <a:ext cx="11873194"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将过程</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产生的气体通入下列溶液中，溶液会褪色的是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品红溶液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紫色石蕊溶液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溴水</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02305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2421682"/>
            <a:ext cx="10793813"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具有漂白性，能使品红褪色，</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有还原性，能被酸性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溶液、溴水氧化，而使它们褪色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ACD</a:t>
            </a:r>
            <a:endParaRPr lang="zh-CN" altLang="zh-CN" sz="2800" kern="10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val="256896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4699" y="117426"/>
            <a:ext cx="11755638" cy="4937185"/>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反应的化学方程式为</a:t>
            </a:r>
            <a:r>
              <a:rPr lang="en-US" altLang="zh-CN" sz="2800" kern="100" dirty="0" smtClean="0">
                <a:latin typeface="Times New Roman"/>
                <a:ea typeface="华文细黑"/>
                <a:cs typeface="Courier New"/>
              </a:rPr>
              <a:t>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中需加入的物质是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a:t>
            </a:r>
            <a:r>
              <a:rPr lang="en-US" altLang="zh-CN" sz="2800" kern="100" dirty="0">
                <a:latin typeface="Times New Roman"/>
                <a:ea typeface="华文细黑"/>
              </a:rPr>
              <a:t>X</a:t>
            </a:r>
            <a:r>
              <a:rPr lang="zh-CN" altLang="zh-CN" sz="2800" kern="100" dirty="0">
                <a:latin typeface="Times New Roman"/>
                <a:ea typeface="华文细黑"/>
                <a:cs typeface="Times New Roman"/>
              </a:rPr>
              <a:t>为</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，需加入还原剂将</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，又不带入杂质离子，故需加入铁粉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，蒸发结晶时需</a:t>
            </a:r>
            <a:r>
              <a:rPr lang="zh-CN" altLang="zh-CN" sz="2800" kern="100" dirty="0">
                <a:latin typeface="Times New Roman"/>
                <a:ea typeface="华文细黑"/>
                <a:cs typeface="Times New Roman"/>
              </a:rPr>
              <a:t>使用的仪器除酒精灯、三脚架外，还需要</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矩形 4"/>
          <p:cNvSpPr/>
          <p:nvPr/>
        </p:nvSpPr>
        <p:spPr>
          <a:xfrm>
            <a:off x="289150" y="816972"/>
            <a:ext cx="8920506" cy="660758"/>
          </a:xfrm>
          <a:prstGeom prst="rect">
            <a:avLst/>
          </a:prstGeom>
        </p:spPr>
        <p:txBody>
          <a:bodyPr>
            <a:spAutoFit/>
          </a:bodyPr>
          <a:lstStyle/>
          <a:p>
            <a:pPr>
              <a:lnSpc>
                <a:spcPct val="150000"/>
              </a:lnSpc>
            </a:pPr>
            <a:r>
              <a:rPr lang="en-US" altLang="zh-CN" sz="2800" kern="100" dirty="0">
                <a:solidFill>
                  <a:schemeClr val="accent6">
                    <a:lumMod val="75000"/>
                  </a:schemeClr>
                </a:solidFill>
                <a:latin typeface="Times New Roman"/>
                <a:ea typeface="华文细黑"/>
              </a:rPr>
              <a:t>4FeS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6H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=2Fe</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Times New Roman"/>
                <a:ea typeface="华文细黑"/>
              </a:rPr>
              <a:t>)</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6H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4S</a:t>
            </a:r>
            <a:endParaRPr lang="zh-CN" altLang="en-US" sz="2800" dirty="0">
              <a:solidFill>
                <a:schemeClr val="accent6">
                  <a:lumMod val="75000"/>
                </a:schemeClr>
              </a:solidFill>
            </a:endParaRPr>
          </a:p>
        </p:txBody>
      </p:sp>
      <p:sp>
        <p:nvSpPr>
          <p:cNvPr id="6" name="矩形 5"/>
          <p:cNvSpPr/>
          <p:nvPr/>
        </p:nvSpPr>
        <p:spPr>
          <a:xfrm>
            <a:off x="4606806" y="1684115"/>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铁粉</a:t>
            </a:r>
            <a:endParaRPr lang="zh-CN" altLang="en-US" sz="2800" b="1" kern="100" dirty="0">
              <a:solidFill>
                <a:schemeClr val="accent6">
                  <a:lumMod val="75000"/>
                </a:schemeClr>
              </a:solidFill>
              <a:latin typeface="IPAPANNEW"/>
              <a:ea typeface="微软雅黑"/>
              <a:cs typeface="Times New Roman"/>
            </a:endParaRPr>
          </a:p>
        </p:txBody>
      </p:sp>
      <p:sp>
        <p:nvSpPr>
          <p:cNvPr id="9" name="矩形 8"/>
          <p:cNvSpPr/>
          <p:nvPr/>
        </p:nvSpPr>
        <p:spPr>
          <a:xfrm>
            <a:off x="363170" y="4439469"/>
            <a:ext cx="2698175" cy="523220"/>
          </a:xfrm>
          <a:prstGeom prst="rect">
            <a:avLst/>
          </a:prstGeom>
        </p:spPr>
        <p:txBody>
          <a:bodyPr wrap="none">
            <a:spAutoFit/>
          </a:bodyPr>
          <a:lstStyle/>
          <a:p>
            <a:r>
              <a:rPr lang="zh-CN" altLang="zh-CN" sz="2800" kern="100">
                <a:solidFill>
                  <a:schemeClr val="accent6">
                    <a:lumMod val="75000"/>
                  </a:schemeClr>
                </a:solidFill>
                <a:latin typeface="Times New Roman"/>
                <a:ea typeface="华文细黑"/>
                <a:cs typeface="Times New Roman"/>
              </a:rPr>
              <a:t>蒸发皿、玻璃棒</a:t>
            </a:r>
            <a:endParaRPr lang="zh-CN" altLang="en-US" sz="2800">
              <a:solidFill>
                <a:schemeClr val="accent6">
                  <a:lumMod val="75000"/>
                </a:schemeClr>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92465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xEl>
                                              <p:pRg st="2" end="2"/>
                                            </p:txEl>
                                          </p:spTgt>
                                        </p:tgtEl>
                                      </p:cBhvr>
                                    </p:animEffect>
                                    <p:set>
                                      <p:cBhvr>
                                        <p:cTn id="36"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6" grpId="0"/>
      <p:bldP spid="6" grpId="1"/>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977" y="477466"/>
            <a:ext cx="10793813" cy="2913618"/>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过程</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调节</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可选用下列试剂中的</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填字母</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稀硫酸</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B.CaCO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C.NaOH</a:t>
            </a:r>
            <a:r>
              <a:rPr lang="zh-CN" altLang="zh-CN" sz="2800" kern="100" dirty="0" smtClean="0">
                <a:solidFill>
                  <a:prstClr val="black"/>
                </a:solidFill>
                <a:latin typeface="Times New Roman"/>
                <a:ea typeface="华文细黑"/>
                <a:cs typeface="Times New Roman"/>
              </a:rPr>
              <a:t>溶液</a:t>
            </a:r>
            <a:endParaRPr lang="en-US" altLang="zh-CN" sz="2800" kern="100" dirty="0" smtClean="0">
              <a:solidFill>
                <a:prstClr val="black"/>
              </a:solidFill>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过程</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中需将酸消耗而调高</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跟硫酸反应会生成微溶于水的</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，阻止反应的继续进行</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6894681" y="674326"/>
            <a:ext cx="425116" cy="523220"/>
          </a:xfrm>
          <a:prstGeom prst="rect">
            <a:avLst/>
          </a:prstGeom>
        </p:spPr>
        <p:txBody>
          <a:bodyPr wrap="none">
            <a:spAutoFit/>
          </a:bodyPr>
          <a:lstStyle/>
          <a:p>
            <a:r>
              <a:rPr lang="en-US" altLang="zh-CN" sz="2800" kern="100" dirty="0">
                <a:solidFill>
                  <a:srgbClr val="E36C0A"/>
                </a:solidFill>
                <a:latin typeface="IPAPANNEW"/>
                <a:ea typeface="微软雅黑"/>
                <a:cs typeface="Times New Roman"/>
              </a:rPr>
              <a:t>C</a:t>
            </a:r>
            <a:endParaRPr lang="zh-CN" altLang="en-US" sz="2800" kern="100" dirty="0">
              <a:solidFill>
                <a:srgbClr val="E36C0A"/>
              </a:solidFill>
              <a:latin typeface="IPAPANNEW"/>
              <a:ea typeface="微软雅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14047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2" end="2"/>
                                            </p:txEl>
                                          </p:spTgt>
                                        </p:tgtEl>
                                      </p:cBhvr>
                                    </p:animEffect>
                                    <p:set>
                                      <p:cBhvr>
                                        <p:cTn id="17" dur="1" fill="hold">
                                          <p:stCondLst>
                                            <p:cond delay="499"/>
                                          </p:stCondLst>
                                        </p:cTn>
                                        <p:tgtEl>
                                          <p:spTgt spid="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29935"/>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热点</a:t>
            </a:r>
            <a:r>
              <a:rPr lang="en-US" altLang="zh-CN" sz="2800" b="1" kern="100" dirty="0">
                <a:solidFill>
                  <a:srgbClr val="0000FF"/>
                </a:solidFill>
                <a:latin typeface="Times New Roman" pitchFamily="18" charset="0"/>
                <a:ea typeface="Times New Roman" pitchFamily="18" charset="0"/>
                <a:cs typeface="Times New Roman" pitchFamily="18" charset="0"/>
              </a:rPr>
              <a:t>4</a:t>
            </a:r>
            <a:r>
              <a:rPr lang="zh-CN" altLang="zh-CN" sz="2800" b="1" kern="100" dirty="0">
                <a:solidFill>
                  <a:srgbClr val="0000FF"/>
                </a:solidFill>
                <a:latin typeface="Times New Roman"/>
                <a:cs typeface="Times New Roman"/>
              </a:rPr>
              <a:t>　其他金属及化合物的制取</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a:solidFill>
                  <a:srgbClr val="0000FF"/>
                </a:solidFill>
                <a:latin typeface="Times New Roman" pitchFamily="18" charset="0"/>
                <a:ea typeface="Times New Roman" pitchFamily="18" charset="0"/>
                <a:cs typeface="Times New Roman" pitchFamily="18" charset="0"/>
              </a:rPr>
              <a:t>4</a:t>
            </a:r>
            <a:r>
              <a:rPr lang="zh-CN" altLang="zh-CN" sz="2800" kern="100" dirty="0">
                <a:latin typeface="Times New Roman" pitchFamily="18" charset="0"/>
                <a:ea typeface="华文细黑"/>
                <a:cs typeface="Times New Roman" pitchFamily="18" charset="0"/>
              </a:rPr>
              <a:t>　</a:t>
            </a:r>
            <a:r>
              <a:rPr lang="zh-CN" altLang="zh-CN" sz="2800" kern="100" dirty="0">
                <a:latin typeface="Times New Roman"/>
                <a:ea typeface="华文细黑"/>
                <a:cs typeface="Times New Roman"/>
              </a:rPr>
              <a:t>硫酸铅</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广泛应用于制造铅蓄电池、白色颜料等。利用方铅矿精矿</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PbS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直接制备硫酸铅粉末的流程如下：</a:t>
            </a:r>
            <a:endParaRPr lang="zh-CN" altLang="zh-CN" sz="2800" kern="100" dirty="0">
              <a:effectLst/>
              <a:latin typeface="宋体"/>
              <a:cs typeface="Courier New"/>
            </a:endParaRPr>
          </a:p>
        </p:txBody>
      </p:sp>
      <p:pic>
        <p:nvPicPr>
          <p:cNvPr id="20482" name="Picture 2" descr="\\李笑影\李笑影\2016\一轮\化学\人教版化学\268.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878" y="2042723"/>
            <a:ext cx="6723014" cy="469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051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221458249"/>
              </p:ext>
            </p:extLst>
          </p:nvPr>
        </p:nvGraphicFramePr>
        <p:xfrm>
          <a:off x="212228" y="261442"/>
          <a:ext cx="11931650" cy="2514600"/>
        </p:xfrm>
        <a:graphic>
          <a:graphicData uri="http://schemas.openxmlformats.org/presentationml/2006/ole">
            <mc:AlternateContent xmlns:mc="http://schemas.openxmlformats.org/markup-compatibility/2006">
              <mc:Choice xmlns:v="urn:schemas-microsoft-com:vml" Requires="v">
                <p:oleObj spid="_x0000_s21599" name="文档" r:id="rId4" imgW="11932312" imgH="2514510" progId="Word.Document.12">
                  <p:embed/>
                </p:oleObj>
              </mc:Choice>
              <mc:Fallback>
                <p:oleObj name="文档" r:id="rId4" imgW="11932312" imgH="2514510" progId="Word.Document.12">
                  <p:embed/>
                  <p:pic>
                    <p:nvPicPr>
                      <p:cNvPr id="0" name=""/>
                      <p:cNvPicPr/>
                      <p:nvPr/>
                    </p:nvPicPr>
                    <p:blipFill>
                      <a:blip r:embed="rId5"/>
                      <a:stretch>
                        <a:fillRect/>
                      </a:stretch>
                    </p:blipFill>
                    <p:spPr>
                      <a:xfrm>
                        <a:off x="212228" y="261442"/>
                        <a:ext cx="11931650" cy="2514600"/>
                      </a:xfrm>
                      <a:prstGeom prst="rect">
                        <a:avLst/>
                      </a:prstGeom>
                    </p:spPr>
                  </p:pic>
                </p:oleObj>
              </mc:Fallback>
            </mc:AlternateContent>
          </a:graphicData>
        </a:graphic>
      </p:graphicFrame>
      <p:sp>
        <p:nvSpPr>
          <p:cNvPr id="4" name="矩形 3"/>
          <p:cNvSpPr/>
          <p:nvPr/>
        </p:nvSpPr>
        <p:spPr>
          <a:xfrm>
            <a:off x="190550" y="2268141"/>
            <a:ext cx="11755638" cy="3323987"/>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中生成</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的离子方程式</a:t>
            </a:r>
            <a:r>
              <a:rPr lang="zh-CN" altLang="zh-CN" sz="2800" kern="100" dirty="0" smtClean="0">
                <a:latin typeface="Times New Roman"/>
                <a:ea typeface="华文细黑"/>
                <a:cs typeface="Times New Roman"/>
              </a:rPr>
              <a:t>为</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加入盐酸的另一个目的是为了控制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值在</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，原因是</a:t>
            </a:r>
            <a:r>
              <a:rPr lang="en-US" altLang="zh-CN" sz="2800" kern="100" dirty="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用化学平衡移动的原理解释步骤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中使用冰水浴的原因</a:t>
            </a:r>
            <a:r>
              <a:rPr lang="en-US" altLang="zh-CN" sz="2800" kern="100" dirty="0" smtClean="0">
                <a:latin typeface="Times New Roman"/>
                <a:ea typeface="华文细黑"/>
                <a:cs typeface="Courier New"/>
              </a:rPr>
              <a:t>_________________________________________________________________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写出</a:t>
            </a:r>
            <a:r>
              <a:rPr lang="en-US" altLang="zh-CN" sz="2800" kern="100" dirty="0">
                <a:solidFill>
                  <a:prstClr val="black"/>
                </a:solidFill>
                <a:latin typeface="Times New Roman"/>
                <a:ea typeface="华文细黑"/>
                <a:cs typeface="Courier New"/>
              </a:rPr>
              <a:t>PbCl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晶体转化为</a:t>
            </a:r>
            <a:r>
              <a:rPr lang="en-US" altLang="zh-CN" sz="2800" kern="100" dirty="0">
                <a:solidFill>
                  <a:prstClr val="black"/>
                </a:solidFill>
                <a:latin typeface="Times New Roman"/>
                <a:ea typeface="华文细黑"/>
                <a:cs typeface="Courier New"/>
              </a:rPr>
              <a:t>PbSO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沉淀的离子</a:t>
            </a:r>
            <a:r>
              <a:rPr lang="zh-CN" altLang="zh-CN" sz="2800" kern="100" dirty="0" smtClean="0">
                <a:solidFill>
                  <a:prstClr val="black"/>
                </a:solidFill>
                <a:latin typeface="Times New Roman"/>
                <a:ea typeface="华文细黑"/>
                <a:cs typeface="Times New Roman"/>
              </a:rPr>
              <a:t>方程式</a:t>
            </a: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Tree>
    <p:extLst>
      <p:ext uri="{BB962C8B-B14F-4D97-AF65-F5344CB8AC3E}">
        <p14:creationId xmlns:p14="http://schemas.microsoft.com/office/powerpoint/2010/main" val="73876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324709"/>
            <a:ext cx="11524006" cy="2817053"/>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请用离子方程式解释滤液</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可循环利用的</a:t>
            </a:r>
            <a:r>
              <a:rPr lang="zh-CN" altLang="zh-CN" sz="2800" kern="100" dirty="0" smtClean="0">
                <a:latin typeface="Times New Roman"/>
                <a:ea typeface="华文细黑"/>
                <a:cs typeface="Times New Roman"/>
              </a:rPr>
              <a:t>原因</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，滤液</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铅蓄电池的电解液是硫酸，充电后两个电极上沉积的</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分别</a:t>
            </a:r>
            <a:r>
              <a:rPr lang="zh-CN" altLang="zh-CN" sz="2800" kern="100" dirty="0" smtClean="0">
                <a:latin typeface="Times New Roman"/>
                <a:ea typeface="华文细黑"/>
                <a:cs typeface="Times New Roman"/>
              </a:rPr>
              <a:t>转化</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为</a:t>
            </a:r>
            <a:r>
              <a:rPr lang="en-US" altLang="zh-CN" sz="2800" kern="100" dirty="0">
                <a:latin typeface="Times New Roman"/>
                <a:ea typeface="华文细黑"/>
                <a:cs typeface="Courier New"/>
              </a:rPr>
              <a:t>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Pb</a:t>
            </a:r>
            <a:r>
              <a:rPr lang="zh-CN" altLang="zh-CN" sz="2800" kern="100" dirty="0">
                <a:latin typeface="Times New Roman"/>
                <a:ea typeface="华文细黑"/>
                <a:cs typeface="Times New Roman"/>
              </a:rPr>
              <a:t>，充电时阴极的电极反应式为</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
        <p:nvSpPr>
          <p:cNvPr id="6" name="圆角矩形 5">
            <a:hlinkClick r:id="rId3"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解题指导</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1400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1745" y="117426"/>
            <a:ext cx="11409907" cy="6555641"/>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宋体"/>
                <a:cs typeface="Times New Roman"/>
              </a:rPr>
              <a:t>解题指导　</a:t>
            </a:r>
            <a:r>
              <a:rPr lang="zh-CN" altLang="zh-CN" sz="2800" kern="100" dirty="0">
                <a:latin typeface="Times New Roman"/>
                <a:ea typeface="华文细黑"/>
                <a:cs typeface="Times New Roman"/>
              </a:rPr>
              <a:t>该题是以考查物质转化关系为目的的化工流程题。解答这类试题关键是能整合题干、流程和问题中的信息，确定每一步的反应物和生成物，最后再依据化学反应原理，逐一解答问题。如该题第</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问：从流程和问题信息可得到步骤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的物质变化是</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a:t>
            </a:r>
            <a:r>
              <a:rPr lang="en-US" altLang="zh-CN" sz="2800" kern="100" dirty="0" err="1">
                <a:latin typeface="Times New Roman"/>
                <a:ea typeface="华文细黑"/>
                <a:cs typeface="Courier New"/>
              </a:rPr>
              <a:t>PbS</a:t>
            </a:r>
            <a:r>
              <a:rPr lang="zh-CN" altLang="zh-CN" sz="2800" kern="100" dirty="0">
                <a:latin typeface="Times New Roman"/>
                <a:ea typeface="华文细黑"/>
                <a:cs typeface="Times New Roman"/>
              </a:rPr>
              <a:t>生成单质硫，本身被还原为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，从而顺利写出该步反应的离子方程式。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结合已有知识和已知信息</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易水解，即可从水解平衡移动的角度回答加盐酸的目的。</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信息和步骤获得的产品为</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晶体，回答冰水浴的目的肯定要从平衡逆向移动的角度突破。第</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是沉淀的转化。</a:t>
            </a:r>
            <a:endParaRPr lang="zh-CN" altLang="zh-CN" sz="2800" kern="100" dirty="0">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Tree>
    <p:extLst>
      <p:ext uri="{BB962C8B-B14F-4D97-AF65-F5344CB8AC3E}">
        <p14:creationId xmlns:p14="http://schemas.microsoft.com/office/powerpoint/2010/main" val="65032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5041" y="261442"/>
            <a:ext cx="11120877" cy="13073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mn-ea"/>
                <a:cs typeface="Times New Roman" pitchFamily="18" charset="0"/>
              </a:rPr>
              <a:t>答案　</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(1)</a:t>
            </a:r>
            <a:r>
              <a:rPr lang="en-US" altLang="zh-CN" sz="2800" kern="100" dirty="0" err="1">
                <a:solidFill>
                  <a:schemeClr val="accent6">
                    <a:lumMod val="75000"/>
                  </a:schemeClr>
                </a:solidFill>
                <a:latin typeface="Times New Roman" pitchFamily="18" charset="0"/>
                <a:ea typeface="Times New Roman" pitchFamily="18" charset="0"/>
                <a:cs typeface="Times New Roman" pitchFamily="18" charset="0"/>
              </a:rPr>
              <a:t>PbS</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2Fe</a:t>
            </a:r>
            <a:r>
              <a:rPr lang="en-US" altLang="zh-CN" sz="2800" kern="100" baseline="30000" dirty="0">
                <a:solidFill>
                  <a:schemeClr val="accent6">
                    <a:lumMod val="75000"/>
                  </a:schemeClr>
                </a:solidFill>
                <a:latin typeface="Times New Roman" pitchFamily="18" charset="0"/>
                <a:ea typeface="Times New Roman" pitchFamily="18" charset="0"/>
                <a:cs typeface="Times New Roman" pitchFamily="18" charset="0"/>
              </a:rPr>
              <a:t>3</a:t>
            </a:r>
            <a:r>
              <a:rPr lang="zh-CN" altLang="zh-CN" sz="2800" kern="100" baseline="30000" dirty="0">
                <a:solidFill>
                  <a:schemeClr val="accent6">
                    <a:lumMod val="75000"/>
                  </a:schemeClr>
                </a:solidFill>
                <a:latin typeface="Times New Roman" pitchFamily="18" charset="0"/>
                <a:ea typeface="华文细黑" pitchFamily="2" charset="-122"/>
                <a:cs typeface="Times New Roman" pitchFamily="18" charset="0"/>
              </a:rPr>
              <a:t>＋</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2Cl</a:t>
            </a:r>
            <a:r>
              <a:rPr lang="zh-CN" altLang="zh-CN" sz="2800" kern="100" baseline="300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spc="-80" dirty="0">
                <a:solidFill>
                  <a:schemeClr val="accent6">
                    <a:lumMod val="75000"/>
                  </a:schemeClr>
                </a:solidFill>
                <a:latin typeface="Times New Roman" pitchFamily="18" charset="0"/>
                <a:ea typeface="Times New Roman" pitchFamily="18" charset="0"/>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=PbCl</a:t>
            </a:r>
            <a:r>
              <a:rPr lang="en-US" altLang="zh-CN" sz="2800" kern="100" baseline="-25000" dirty="0">
                <a:solidFill>
                  <a:schemeClr val="accent6">
                    <a:lumMod val="75000"/>
                  </a:schemeClr>
                </a:solidFill>
                <a:latin typeface="Times New Roman" pitchFamily="18" charset="0"/>
                <a:ea typeface="Times New Roman" pitchFamily="18" charset="0"/>
                <a:cs typeface="Times New Roman" pitchFamily="18" charset="0"/>
              </a:rPr>
              <a:t>2</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2Fe</a:t>
            </a:r>
            <a:r>
              <a:rPr lang="en-US" altLang="zh-CN" sz="2800" kern="100" baseline="30000" dirty="0">
                <a:solidFill>
                  <a:schemeClr val="accent6">
                    <a:lumMod val="75000"/>
                  </a:schemeClr>
                </a:solidFill>
                <a:latin typeface="Times New Roman" pitchFamily="18" charset="0"/>
                <a:ea typeface="Times New Roman" pitchFamily="18" charset="0"/>
                <a:cs typeface="Times New Roman" pitchFamily="18" charset="0"/>
              </a:rPr>
              <a:t>2</a:t>
            </a:r>
            <a:r>
              <a:rPr lang="zh-CN" altLang="zh-CN" sz="2800" kern="100" baseline="30000" dirty="0">
                <a:solidFill>
                  <a:schemeClr val="accent6">
                    <a:lumMod val="75000"/>
                  </a:schemeClr>
                </a:solidFill>
                <a:latin typeface="Times New Roman" pitchFamily="18" charset="0"/>
                <a:ea typeface="华文细黑" pitchFamily="2" charset="-122"/>
                <a:cs typeface="Times New Roman" pitchFamily="18" charset="0"/>
              </a:rPr>
              <a:t>＋</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S</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　抑制</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Fe</a:t>
            </a:r>
            <a:r>
              <a:rPr lang="en-US" altLang="zh-CN" sz="2800" kern="100" baseline="30000" dirty="0">
                <a:solidFill>
                  <a:schemeClr val="accent6">
                    <a:lumMod val="75000"/>
                  </a:schemeClr>
                </a:solidFill>
                <a:latin typeface="Times New Roman" pitchFamily="18" charset="0"/>
                <a:ea typeface="Times New Roman" pitchFamily="18" charset="0"/>
                <a:cs typeface="Times New Roman" pitchFamily="18" charset="0"/>
              </a:rPr>
              <a:t>3</a:t>
            </a:r>
            <a:r>
              <a:rPr lang="zh-CN" altLang="zh-CN" sz="2800" kern="100" baseline="30000" dirty="0">
                <a:solidFill>
                  <a:schemeClr val="accent6">
                    <a:lumMod val="75000"/>
                  </a:schemeClr>
                </a:solidFill>
                <a:latin typeface="Times New Roman" pitchFamily="18" charset="0"/>
                <a:ea typeface="华文细黑" pitchFamily="2" charset="-122"/>
                <a:cs typeface="Times New Roman" pitchFamily="18" charset="0"/>
              </a:rPr>
              <a:t>＋</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a:t>
            </a:r>
            <a:r>
              <a:rPr lang="en-US" altLang="zh-CN" sz="2800" kern="100" dirty="0">
                <a:solidFill>
                  <a:schemeClr val="accent6">
                    <a:lumMod val="75000"/>
                  </a:schemeClr>
                </a:solidFill>
                <a:latin typeface="Times New Roman" pitchFamily="18" charset="0"/>
                <a:ea typeface="Times New Roman" pitchFamily="18" charset="0"/>
                <a:cs typeface="Times New Roman" pitchFamily="18" charset="0"/>
              </a:rPr>
              <a:t>Pb</a:t>
            </a:r>
            <a:r>
              <a:rPr lang="en-US" altLang="zh-CN" sz="2800" kern="100" baseline="30000" dirty="0">
                <a:solidFill>
                  <a:schemeClr val="accent6">
                    <a:lumMod val="75000"/>
                  </a:schemeClr>
                </a:solidFill>
                <a:latin typeface="Times New Roman" pitchFamily="18" charset="0"/>
                <a:ea typeface="Times New Roman" pitchFamily="18" charset="0"/>
                <a:cs typeface="Times New Roman" pitchFamily="18" charset="0"/>
              </a:rPr>
              <a:t>2</a:t>
            </a:r>
            <a:r>
              <a:rPr lang="zh-CN" altLang="zh-CN" sz="2800" kern="100" baseline="30000" dirty="0">
                <a:solidFill>
                  <a:schemeClr val="accent6">
                    <a:lumMod val="75000"/>
                  </a:schemeClr>
                </a:solidFill>
                <a:latin typeface="Times New Roman" pitchFamily="18" charset="0"/>
                <a:ea typeface="华文细黑" pitchFamily="2" charset="-122"/>
                <a:cs typeface="Times New Roman" pitchFamily="18" charset="0"/>
              </a:rPr>
              <a:t>＋</a:t>
            </a:r>
            <a:r>
              <a:rPr lang="zh-CN" altLang="zh-CN" sz="2800" kern="100" dirty="0">
                <a:solidFill>
                  <a:schemeClr val="accent6">
                    <a:lumMod val="75000"/>
                  </a:schemeClr>
                </a:solidFill>
                <a:latin typeface="Times New Roman" pitchFamily="18" charset="0"/>
                <a:ea typeface="华文细黑" pitchFamily="2" charset="-122"/>
                <a:cs typeface="Times New Roman" pitchFamily="18" charset="0"/>
              </a:rPr>
              <a:t>的水解</a:t>
            </a:r>
            <a:endParaRPr lang="zh-CN" altLang="zh-CN" sz="2800" kern="100" dirty="0">
              <a:solidFill>
                <a:schemeClr val="accent6">
                  <a:lumMod val="75000"/>
                </a:schemeClr>
              </a:solidFill>
              <a:effectLst/>
              <a:latin typeface="Times New Roman" pitchFamily="18" charset="0"/>
              <a:ea typeface="华文细黑" pitchFamily="2" charset="-122"/>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22162527"/>
              </p:ext>
            </p:extLst>
          </p:nvPr>
        </p:nvGraphicFramePr>
        <p:xfrm>
          <a:off x="367435" y="1754560"/>
          <a:ext cx="11172825" cy="1847850"/>
        </p:xfrm>
        <a:graphic>
          <a:graphicData uri="http://schemas.openxmlformats.org/presentationml/2006/ole">
            <mc:AlternateContent xmlns:mc="http://schemas.openxmlformats.org/markup-compatibility/2006">
              <mc:Choice xmlns:v="urn:schemas-microsoft-com:vml" Requires="v">
                <p:oleObj spid="_x0000_s24658" name="文档" r:id="rId4" imgW="11174624" imgH="1851971" progId="Word.Document.12">
                  <p:embed/>
                </p:oleObj>
              </mc:Choice>
              <mc:Fallback>
                <p:oleObj name="文档" r:id="rId4" imgW="11174624" imgH="1851971" progId="Word.Document.12">
                  <p:embed/>
                  <p:pic>
                    <p:nvPicPr>
                      <p:cNvPr id="0" name=""/>
                      <p:cNvPicPr/>
                      <p:nvPr/>
                    </p:nvPicPr>
                    <p:blipFill>
                      <a:blip r:embed="rId5"/>
                      <a:stretch>
                        <a:fillRect/>
                      </a:stretch>
                    </p:blipFill>
                    <p:spPr>
                      <a:xfrm>
                        <a:off x="367435" y="1754560"/>
                        <a:ext cx="11172825" cy="18478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9997498"/>
              </p:ext>
            </p:extLst>
          </p:nvPr>
        </p:nvGraphicFramePr>
        <p:xfrm>
          <a:off x="3762375" y="1716832"/>
          <a:ext cx="760413" cy="695325"/>
        </p:xfrm>
        <a:graphic>
          <a:graphicData uri="http://schemas.openxmlformats.org/presentationml/2006/ole">
            <mc:AlternateContent xmlns:mc="http://schemas.openxmlformats.org/markup-compatibility/2006">
              <mc:Choice xmlns:v="urn:schemas-microsoft-com:vml" Requires="v">
                <p:oleObj spid="_x0000_s24659" name="文档" r:id="rId7" imgW="759657" imgH="695185" progId="Word.Document.12">
                  <p:embed/>
                </p:oleObj>
              </mc:Choice>
              <mc:Fallback>
                <p:oleObj name="文档" r:id="rId7" imgW="759657" imgH="695185" progId="Word.Document.12">
                  <p:embed/>
                  <p:pic>
                    <p:nvPicPr>
                      <p:cNvPr id="0" name=""/>
                      <p:cNvPicPr/>
                      <p:nvPr/>
                    </p:nvPicPr>
                    <p:blipFill>
                      <a:blip r:embed="rId8"/>
                      <a:stretch>
                        <a:fillRect/>
                      </a:stretch>
                    </p:blipFill>
                    <p:spPr>
                      <a:xfrm>
                        <a:off x="3762375" y="1716832"/>
                        <a:ext cx="760413"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827937"/>
              </p:ext>
            </p:extLst>
          </p:nvPr>
        </p:nvGraphicFramePr>
        <p:xfrm>
          <a:off x="367435" y="3380631"/>
          <a:ext cx="7620000" cy="1028700"/>
        </p:xfrm>
        <a:graphic>
          <a:graphicData uri="http://schemas.openxmlformats.org/presentationml/2006/ole">
            <mc:AlternateContent xmlns:mc="http://schemas.openxmlformats.org/markup-compatibility/2006">
              <mc:Choice xmlns:v="urn:schemas-microsoft-com:vml" Requires="v">
                <p:oleObj spid="_x0000_s24660" name="文档" r:id="rId10" imgW="7627234" imgH="1028493" progId="Word.Document.12">
                  <p:embed/>
                </p:oleObj>
              </mc:Choice>
              <mc:Fallback>
                <p:oleObj name="文档" r:id="rId10" imgW="7627234" imgH="1028493" progId="Word.Document.12">
                  <p:embed/>
                  <p:pic>
                    <p:nvPicPr>
                      <p:cNvPr id="0" name=""/>
                      <p:cNvPicPr/>
                      <p:nvPr/>
                    </p:nvPicPr>
                    <p:blipFill>
                      <a:blip r:embed="rId11"/>
                      <a:stretch>
                        <a:fillRect/>
                      </a:stretch>
                    </p:blipFill>
                    <p:spPr>
                      <a:xfrm>
                        <a:off x="367435" y="3380631"/>
                        <a:ext cx="7620000" cy="1028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95595643"/>
              </p:ext>
            </p:extLst>
          </p:nvPr>
        </p:nvGraphicFramePr>
        <p:xfrm>
          <a:off x="3786758" y="3329211"/>
          <a:ext cx="760413" cy="695325"/>
        </p:xfrm>
        <a:graphic>
          <a:graphicData uri="http://schemas.openxmlformats.org/presentationml/2006/ole">
            <mc:AlternateContent xmlns:mc="http://schemas.openxmlformats.org/markup-compatibility/2006">
              <mc:Choice xmlns:v="urn:schemas-microsoft-com:vml" Requires="v">
                <p:oleObj spid="_x0000_s24661" name="文档" r:id="rId13" imgW="759657" imgH="695185" progId="Word.Document.12">
                  <p:embed/>
                </p:oleObj>
              </mc:Choice>
              <mc:Fallback>
                <p:oleObj name="文档" r:id="rId13" imgW="759657" imgH="695185" progId="Word.Document.12">
                  <p:embed/>
                  <p:pic>
                    <p:nvPicPr>
                      <p:cNvPr id="0" name=""/>
                      <p:cNvPicPr/>
                      <p:nvPr/>
                    </p:nvPicPr>
                    <p:blipFill>
                      <a:blip r:embed="rId14"/>
                      <a:stretch>
                        <a:fillRect/>
                      </a:stretch>
                    </p:blipFill>
                    <p:spPr>
                      <a:xfrm>
                        <a:off x="3786758" y="3329211"/>
                        <a:ext cx="760413" cy="695325"/>
                      </a:xfrm>
                      <a:prstGeom prst="rect">
                        <a:avLst/>
                      </a:prstGeom>
                    </p:spPr>
                  </p:pic>
                </p:oleObj>
              </mc:Fallback>
            </mc:AlternateContent>
          </a:graphicData>
        </a:graphic>
      </p:graphicFrame>
      <p:sp>
        <p:nvSpPr>
          <p:cNvPr id="9" name="矩形 8"/>
          <p:cNvSpPr/>
          <p:nvPr/>
        </p:nvSpPr>
        <p:spPr>
          <a:xfrm>
            <a:off x="329335" y="4093475"/>
            <a:ext cx="89205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pitchFamily="2" charset="-122"/>
                <a:cs typeface="Courier New"/>
              </a:rPr>
              <a:t>(4)2Fe</a:t>
            </a:r>
            <a:r>
              <a:rPr lang="en-US" altLang="zh-CN" sz="2800" kern="100" baseline="30000" dirty="0">
                <a:solidFill>
                  <a:schemeClr val="accent6">
                    <a:lumMod val="75000"/>
                  </a:schemeClr>
                </a:solidFill>
                <a:latin typeface="Times New Roman"/>
                <a:ea typeface="华文细黑" pitchFamily="2" charset="-122"/>
                <a:cs typeface="Courier New"/>
              </a:rPr>
              <a:t>2</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en-US" altLang="zh-CN" sz="2800" kern="100" baseline="-25000" dirty="0">
                <a:solidFill>
                  <a:schemeClr val="accent6">
                    <a:lumMod val="75000"/>
                  </a:schemeClr>
                </a:solidFill>
                <a:latin typeface="Times New Roman"/>
                <a:ea typeface="华文细黑" pitchFamily="2" charset="-122"/>
                <a:cs typeface="Courier New"/>
              </a:rPr>
              <a:t>2</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zh-CN" altLang="zh-CN" sz="2800" kern="100" baseline="30000" dirty="0">
                <a:solidFill>
                  <a:schemeClr val="accent6">
                    <a:lumMod val="75000"/>
                  </a:schemeClr>
                </a:solidFill>
                <a:latin typeface="Times New Roman"/>
                <a:ea typeface="华文细黑" pitchFamily="2" charset="-122"/>
                <a:cs typeface="Times New Roman"/>
              </a:rPr>
              <a:t>＋</a:t>
            </a:r>
            <a:r>
              <a:rPr lang="en-US" altLang="zh-CN" sz="2800" kern="100" spc="-80" dirty="0">
                <a:solidFill>
                  <a:schemeClr val="accent6">
                    <a:lumMod val="75000"/>
                  </a:schemeClr>
                </a:solidFill>
                <a:latin typeface="Times New Roman"/>
                <a:ea typeface="华文细黑" pitchFamily="2" charset="-122"/>
                <a:cs typeface="Courier New"/>
              </a:rPr>
              <a:t>==</a:t>
            </a:r>
            <a:r>
              <a:rPr lang="en-US" altLang="zh-CN" sz="2800" kern="100" dirty="0">
                <a:solidFill>
                  <a:schemeClr val="accent6">
                    <a:lumMod val="75000"/>
                  </a:schemeClr>
                </a:solidFill>
                <a:latin typeface="Times New Roman"/>
                <a:ea typeface="华文细黑" pitchFamily="2" charset="-122"/>
                <a:cs typeface="Courier New"/>
              </a:rPr>
              <a:t>=2Fe</a:t>
            </a:r>
            <a:r>
              <a:rPr lang="en-US" altLang="zh-CN" sz="2800" kern="100" baseline="30000" dirty="0">
                <a:solidFill>
                  <a:schemeClr val="accent6">
                    <a:lumMod val="75000"/>
                  </a:schemeClr>
                </a:solidFill>
                <a:latin typeface="Times New Roman"/>
                <a:ea typeface="华文细黑" pitchFamily="2" charset="-122"/>
                <a:cs typeface="Courier New"/>
              </a:rPr>
              <a:t>3</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zh-CN" altLang="zh-CN" sz="2800" kern="100" dirty="0">
                <a:solidFill>
                  <a:schemeClr val="accent6">
                    <a:lumMod val="75000"/>
                  </a:schemeClr>
                </a:solidFill>
                <a:latin typeface="Times New Roman"/>
                <a:ea typeface="华文细黑" pitchFamily="2" charset="-122"/>
                <a:cs typeface="Times New Roman"/>
              </a:rPr>
              <a:t>　盐酸</a:t>
            </a:r>
            <a:endParaRPr lang="zh-CN" altLang="zh-CN" sz="2800" kern="100" dirty="0">
              <a:solidFill>
                <a:schemeClr val="accent6">
                  <a:lumMod val="75000"/>
                </a:schemeClr>
              </a:solidFill>
              <a:effectLst/>
              <a:latin typeface="宋体"/>
              <a:ea typeface="华文细黑" pitchFamily="2" charset="-122"/>
              <a:cs typeface="Courier New"/>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75837836"/>
              </p:ext>
            </p:extLst>
          </p:nvPr>
        </p:nvGraphicFramePr>
        <p:xfrm>
          <a:off x="434280" y="5108823"/>
          <a:ext cx="7620000" cy="1028700"/>
        </p:xfrm>
        <a:graphic>
          <a:graphicData uri="http://schemas.openxmlformats.org/presentationml/2006/ole">
            <mc:AlternateContent xmlns:mc="http://schemas.openxmlformats.org/markup-compatibility/2006">
              <mc:Choice xmlns:v="urn:schemas-microsoft-com:vml" Requires="v">
                <p:oleObj spid="_x0000_s24662" name="文档" r:id="rId16" imgW="7627234" imgH="1028853" progId="Word.Document.12">
                  <p:embed/>
                </p:oleObj>
              </mc:Choice>
              <mc:Fallback>
                <p:oleObj name="文档" r:id="rId16" imgW="7627234" imgH="1028853" progId="Word.Document.12">
                  <p:embed/>
                  <p:pic>
                    <p:nvPicPr>
                      <p:cNvPr id="0" name=""/>
                      <p:cNvPicPr/>
                      <p:nvPr/>
                    </p:nvPicPr>
                    <p:blipFill>
                      <a:blip r:embed="rId17"/>
                      <a:stretch>
                        <a:fillRect/>
                      </a:stretch>
                    </p:blipFill>
                    <p:spPr>
                      <a:xfrm>
                        <a:off x="434280" y="5108823"/>
                        <a:ext cx="7620000" cy="1028700"/>
                      </a:xfrm>
                      <a:prstGeom prst="rect">
                        <a:avLst/>
                      </a:prstGeom>
                    </p:spPr>
                  </p:pic>
                </p:oleObj>
              </mc:Fallback>
            </mc:AlternateContent>
          </a:graphicData>
        </a:graphic>
      </p:graphicFrame>
    </p:spTree>
    <p:extLst>
      <p:ext uri="{BB962C8B-B14F-4D97-AF65-F5344CB8AC3E}">
        <p14:creationId xmlns:p14="http://schemas.microsoft.com/office/powerpoint/2010/main" val="103456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75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750"/>
                                        <p:tgtEl>
                                          <p:spTgt spid="6"/>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750"/>
                                        <p:tgtEl>
                                          <p:spTgt spid="9"/>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117426"/>
            <a:ext cx="11733225" cy="284780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分离提纯阶段的常见考点</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值除杂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控制溶液的酸碱性使其中某些金属离子形成氢氧化物沉淀</a:t>
            </a:r>
            <a:endParaRPr lang="zh-CN" altLang="zh-CN" sz="1050" kern="100" dirty="0">
              <a:latin typeface="宋体"/>
              <a:cs typeface="Courier New"/>
            </a:endParaRPr>
          </a:p>
          <a:p>
            <a:pPr>
              <a:lnSpc>
                <a:spcPts val="5500"/>
              </a:lnSpc>
            </a:pPr>
            <a:r>
              <a:rPr lang="zh-CN" altLang="zh-CN" sz="2800" kern="100" dirty="0">
                <a:latin typeface="Times New Roman"/>
                <a:ea typeface="华文细黑"/>
                <a:cs typeface="Courier New"/>
              </a:rPr>
              <a:t>例</a:t>
            </a:r>
            <a:r>
              <a:rPr lang="zh-CN" altLang="zh-CN" sz="2800" kern="100" dirty="0">
                <a:latin typeface="Times New Roman"/>
                <a:ea typeface="华文细黑"/>
                <a:cs typeface="Times New Roman"/>
              </a:rPr>
              <a:t>如，已知下列物质开始沉淀和沉淀完全时的</a:t>
            </a:r>
            <a:r>
              <a:rPr lang="en-US" altLang="zh-CN" sz="2800" kern="100" dirty="0">
                <a:latin typeface="Times New Roman"/>
                <a:ea typeface="华文细黑"/>
              </a:rPr>
              <a:t>pH</a:t>
            </a:r>
            <a:r>
              <a:rPr lang="zh-CN" altLang="zh-CN" sz="2800" kern="100" dirty="0">
                <a:latin typeface="Times New Roman"/>
                <a:ea typeface="华文细黑"/>
                <a:cs typeface="Times New Roman"/>
              </a:rPr>
              <a:t>如下表所示：</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584058060"/>
              </p:ext>
            </p:extLst>
          </p:nvPr>
        </p:nvGraphicFramePr>
        <p:xfrm>
          <a:off x="2350789" y="3285778"/>
          <a:ext cx="7416825" cy="2865808"/>
        </p:xfrm>
        <a:graphic>
          <a:graphicData uri="http://schemas.openxmlformats.org/drawingml/2006/table">
            <a:tbl>
              <a:tblPr/>
              <a:tblGrid>
                <a:gridCol w="2779903"/>
                <a:gridCol w="2318461"/>
                <a:gridCol w="2318461"/>
              </a:tblGrid>
              <a:tr h="731008">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开始沉淀</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沉淀完全</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160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2.7</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3.7</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160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7.6</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9.6</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1600">
                <a:tc>
                  <a:txBody>
                    <a:bodyPr/>
                    <a:lstStyle/>
                    <a:p>
                      <a:pPr algn="ctr">
                        <a:lnSpc>
                          <a:spcPct val="150000"/>
                        </a:lnSpc>
                        <a:spcAft>
                          <a:spcPts val="0"/>
                        </a:spcAft>
                      </a:pPr>
                      <a:r>
                        <a:rPr lang="en-US" sz="2800" kern="100" dirty="0" err="1">
                          <a:effectLst/>
                          <a:latin typeface="Times New Roman"/>
                          <a:ea typeface="华文细黑"/>
                          <a:cs typeface="Courier New"/>
                        </a:rPr>
                        <a:t>Mn</a:t>
                      </a:r>
                      <a:r>
                        <a:rPr lang="en-US" sz="2800" kern="100" dirty="0">
                          <a:effectLst/>
                          <a:latin typeface="Times New Roman"/>
                          <a:ea typeface="华文细黑"/>
                          <a:cs typeface="Courier New"/>
                        </a:rPr>
                        <a:t>(OH)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8.3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32340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26590"/>
            <a:ext cx="11755638" cy="2031325"/>
          </a:xfrm>
          <a:prstGeom prst="rect">
            <a:avLst/>
          </a:prstGeom>
        </p:spPr>
        <p:txBody>
          <a:bodyPr>
            <a:spAutoFit/>
          </a:bodyPr>
          <a:lstStyle/>
          <a:p>
            <a:pPr algn="just">
              <a:lnSpc>
                <a:spcPct val="150000"/>
              </a:lnSpc>
              <a:spcAft>
                <a:spcPts val="0"/>
              </a:spcAft>
            </a:pPr>
            <a:r>
              <a:rPr lang="zh-CN" altLang="zh-CN" sz="2800" b="1" kern="100" dirty="0">
                <a:solidFill>
                  <a:srgbClr val="E36C0A"/>
                </a:solidFill>
                <a:latin typeface="Times New Roman" pitchFamily="18" charset="0"/>
                <a:ea typeface="微软雅黑"/>
                <a:cs typeface="Times New Roman" pitchFamily="18" charset="0"/>
              </a:rPr>
              <a:t>精练</a:t>
            </a:r>
            <a:r>
              <a:rPr lang="en-US" altLang="zh-CN" sz="2800" b="1" kern="100" dirty="0">
                <a:solidFill>
                  <a:srgbClr val="E36C0A"/>
                </a:solidFill>
                <a:latin typeface="Times New Roman" pitchFamily="18" charset="0"/>
                <a:ea typeface="Times New Roman" pitchFamily="18" charset="0"/>
                <a:cs typeface="Times New Roman" pitchFamily="18" charset="0"/>
              </a:rPr>
              <a:t>4</a:t>
            </a:r>
            <a:r>
              <a:rPr lang="zh-CN" altLang="zh-CN" sz="2800" kern="100" dirty="0">
                <a:latin typeface="Times New Roman"/>
                <a:ea typeface="华文细黑"/>
                <a:cs typeface="Times New Roman"/>
              </a:rPr>
              <a:t>　</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30(2)]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既是制备其他含钛化合物的原料，又是一种性能优异的白色颜料。</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工业上由钛铁矿</a:t>
            </a:r>
            <a:r>
              <a:rPr lang="en-US" altLang="zh-CN" sz="2800" kern="100" dirty="0">
                <a:latin typeface="Times New Roman"/>
                <a:ea typeface="华文细黑"/>
                <a:cs typeface="Courier New"/>
              </a:rPr>
              <a:t>(FeTiO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的有关反应包括</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73179251"/>
              </p:ext>
            </p:extLst>
          </p:nvPr>
        </p:nvGraphicFramePr>
        <p:xfrm>
          <a:off x="325041" y="1989634"/>
          <a:ext cx="11655425" cy="1790700"/>
        </p:xfrm>
        <a:graphic>
          <a:graphicData uri="http://schemas.openxmlformats.org/presentationml/2006/ole">
            <mc:AlternateContent xmlns:mc="http://schemas.openxmlformats.org/markup-compatibility/2006">
              <mc:Choice xmlns:v="urn:schemas-microsoft-com:vml" Requires="v">
                <p:oleObj spid="_x0000_s23595" name="文档" r:id="rId4" imgW="11655966" imgH="1790640" progId="Word.Document.12">
                  <p:embed/>
                </p:oleObj>
              </mc:Choice>
              <mc:Fallback>
                <p:oleObj name="文档" r:id="rId4" imgW="11655966" imgH="1790640" progId="Word.Document.12">
                  <p:embed/>
                  <p:pic>
                    <p:nvPicPr>
                      <p:cNvPr id="0" name=""/>
                      <p:cNvPicPr/>
                      <p:nvPr/>
                    </p:nvPicPr>
                    <p:blipFill>
                      <a:blip r:embed="rId5"/>
                      <a:stretch>
                        <a:fillRect/>
                      </a:stretch>
                    </p:blipFill>
                    <p:spPr>
                      <a:xfrm>
                        <a:off x="325041" y="1989634"/>
                        <a:ext cx="11655425" cy="1790700"/>
                      </a:xfrm>
                      <a:prstGeom prst="rect">
                        <a:avLst/>
                      </a:prstGeom>
                    </p:spPr>
                  </p:pic>
                </p:oleObj>
              </mc:Fallback>
            </mc:AlternateContent>
          </a:graphicData>
        </a:graphic>
      </p:graphicFrame>
      <p:sp>
        <p:nvSpPr>
          <p:cNvPr id="6" name="矩形 5"/>
          <p:cNvSpPr/>
          <p:nvPr/>
        </p:nvSpPr>
        <p:spPr>
          <a:xfrm>
            <a:off x="253033" y="3520852"/>
            <a:ext cx="3416320"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简要工艺流程如下：</a:t>
            </a:r>
            <a:endParaRPr lang="zh-CN" altLang="zh-CN" sz="2800" kern="100" dirty="0">
              <a:effectLst/>
              <a:latin typeface="宋体"/>
              <a:cs typeface="Courier New"/>
            </a:endParaRPr>
          </a:p>
        </p:txBody>
      </p:sp>
      <p:pic>
        <p:nvPicPr>
          <p:cNvPr id="23554" name="Picture 2" descr="\\李笑影\李笑影\2016\一轮\化学\人教版化学\269.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0614" y="4212549"/>
            <a:ext cx="7300168" cy="257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9927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743" y="405458"/>
            <a:ext cx="11185087"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钛液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需冷却至</a:t>
            </a:r>
            <a:r>
              <a:rPr lang="en-US" altLang="zh-CN" sz="2800" kern="100" dirty="0">
                <a:latin typeface="Times New Roman"/>
                <a:ea typeface="华文细黑"/>
                <a:cs typeface="Courier New"/>
              </a:rPr>
              <a:t>70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左右，若温度过高会导致产品</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收率降低，原因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钛铁矿</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与硫酸反应生成硫酸铁，加入试剂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后的其中一种产物是硫酸亚铁，则试剂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是铁粉</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2394223" y="596315"/>
            <a:ext cx="545342" cy="523220"/>
          </a:xfrm>
          <a:prstGeom prst="rect">
            <a:avLst/>
          </a:prstGeom>
        </p:spPr>
        <p:txBody>
          <a:bodyPr wrap="none">
            <a:spAutoFit/>
          </a:bodyPr>
          <a:lstStyle/>
          <a:p>
            <a:r>
              <a:rPr lang="en-US" altLang="zh-CN" sz="2800" kern="100" dirty="0">
                <a:solidFill>
                  <a:srgbClr val="E36C0A"/>
                </a:solidFill>
                <a:latin typeface="Times New Roman" pitchFamily="18" charset="0"/>
                <a:ea typeface="Times New Roman" pitchFamily="18" charset="0"/>
                <a:cs typeface="Times New Roman" pitchFamily="18" charset="0"/>
              </a:rPr>
              <a:t>Fe</a:t>
            </a:r>
            <a:endParaRPr lang="zh-CN" altLang="en-US" sz="2800" kern="100" dirty="0">
              <a:solidFill>
                <a:srgbClr val="E36C0A"/>
              </a:solidFill>
              <a:latin typeface="Times New Roman" pitchFamily="18" charset="0"/>
              <a:ea typeface="微软雅黑"/>
              <a:cs typeface="Times New Roman" pitchFamily="18" charset="0"/>
            </a:endParaRPr>
          </a:p>
        </p:txBody>
      </p:sp>
      <p:sp>
        <p:nvSpPr>
          <p:cNvPr id="9" name="矩形 8"/>
          <p:cNvSpPr/>
          <p:nvPr/>
        </p:nvSpPr>
        <p:spPr>
          <a:xfrm>
            <a:off x="4078982" y="1115229"/>
            <a:ext cx="8920506" cy="73866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温度过高会导致</a:t>
            </a:r>
            <a:r>
              <a:rPr lang="en-US" altLang="zh-CN" sz="2800" kern="100" dirty="0">
                <a:solidFill>
                  <a:schemeClr val="accent6">
                    <a:lumMod val="75000"/>
                  </a:schemeClr>
                </a:solidFill>
                <a:latin typeface="Times New Roman"/>
                <a:ea typeface="华文细黑"/>
              </a:rPr>
              <a:t>TiOSO</a:t>
            </a:r>
            <a:r>
              <a:rPr lang="en-US" altLang="zh-CN" sz="2800" kern="100" baseline="-25000" dirty="0">
                <a:solidFill>
                  <a:schemeClr val="accent6">
                    <a:lumMod val="75000"/>
                  </a:schemeClr>
                </a:solidFill>
                <a:latin typeface="Times New Roman"/>
                <a:ea typeface="华文细黑"/>
              </a:rPr>
              <a:t>4</a:t>
            </a:r>
            <a:r>
              <a:rPr lang="zh-CN" altLang="zh-CN" sz="2800" kern="100" dirty="0">
                <a:solidFill>
                  <a:schemeClr val="accent6">
                    <a:lumMod val="75000"/>
                  </a:schemeClr>
                </a:solidFill>
                <a:latin typeface="Times New Roman"/>
                <a:ea typeface="华文细黑"/>
                <a:cs typeface="Times New Roman"/>
              </a:rPr>
              <a:t>提前水解，产生</a:t>
            </a:r>
            <a:r>
              <a:rPr lang="en-US" altLang="zh-CN" sz="2800" kern="100" dirty="0" smtClean="0">
                <a:solidFill>
                  <a:schemeClr val="accent6">
                    <a:lumMod val="75000"/>
                  </a:schemeClr>
                </a:solidFill>
                <a:latin typeface="Times New Roman"/>
                <a:ea typeface="华文细黑"/>
              </a:rPr>
              <a:t>H</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TiO</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636841" y="1816725"/>
            <a:ext cx="902811" cy="738664"/>
          </a:xfrm>
          <a:prstGeom prst="rect">
            <a:avLst/>
          </a:prstGeom>
        </p:spPr>
        <p:txBody>
          <a:bodyPr wrap="none">
            <a:spAutoFit/>
          </a:bodyPr>
          <a:lstStyle/>
          <a:p>
            <a:pPr lvl="0">
              <a:lnSpc>
                <a:spcPct val="150000"/>
              </a:lnSpc>
            </a:pPr>
            <a:r>
              <a:rPr lang="zh-CN" altLang="zh-CN" sz="2800" kern="100" dirty="0">
                <a:solidFill>
                  <a:srgbClr val="F79646">
                    <a:lumMod val="75000"/>
                  </a:srgbClr>
                </a:solidFill>
                <a:latin typeface="Times New Roman"/>
                <a:ea typeface="华文细黑"/>
                <a:cs typeface="Times New Roman"/>
              </a:rPr>
              <a:t>沉淀</a:t>
            </a:r>
            <a:endParaRPr lang="zh-CN" altLang="en-US" sz="2800" dirty="0">
              <a:solidFill>
                <a:srgbClr val="F79646">
                  <a:lumMod val="75000"/>
                </a:srgbClr>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9" grpId="0"/>
      <p:bldP spid="9" grpId="1"/>
      <p:bldP spid="12" grpId="0"/>
      <p:bldP spid="1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470" y="200412"/>
            <a:ext cx="11074344" cy="5029582"/>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取少量酸洗后的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，加入盐酸并振荡，滴加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溶液后无明显现象，再加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后出现微红色，说明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中存在的杂质离子是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即使用水充分洗涤，煅烧后获得的</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也会发黄，发黄的杂质是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溶液后无明显现象，说明不含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后变红说明含有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，则煅烧后会产生少量的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而使</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显黄色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30925" y="1792372"/>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6" name="矩形 5"/>
          <p:cNvSpPr/>
          <p:nvPr/>
        </p:nvSpPr>
        <p:spPr>
          <a:xfrm>
            <a:off x="2747074" y="2434481"/>
            <a:ext cx="1043876"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25000">
                <a:solidFill>
                  <a:schemeClr val="accent6">
                    <a:lumMod val="75000"/>
                  </a:schemeClr>
                </a:solidFill>
                <a:latin typeface="Times New Roman"/>
                <a:ea typeface="华文细黑"/>
              </a:rPr>
              <a:t>2</a:t>
            </a:r>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84125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6" grpId="0"/>
      <p:bldP spid="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89434"/>
            <a:ext cx="11524006" cy="493224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若要除去</a:t>
            </a:r>
            <a:r>
              <a:rPr lang="en-US" altLang="zh-CN" sz="2800" kern="100" dirty="0">
                <a:latin typeface="Times New Roman"/>
                <a:ea typeface="华文细黑"/>
                <a:cs typeface="Courier New"/>
              </a:rPr>
              <a:t>Mn</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溶液中含有的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，应该怎样做？</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提示：先用氧化剂把</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，再调溶液的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到</a:t>
            </a:r>
            <a:r>
              <a:rPr lang="en-US" altLang="zh-CN" sz="2800" kern="100" dirty="0">
                <a:latin typeface="Times New Roman"/>
                <a:ea typeface="华文细黑"/>
                <a:cs typeface="Courier New"/>
              </a:rPr>
              <a:t>3.7</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所需的物质一般应满足两点：</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能与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反应，使溶液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值增大；不引入新杂质。</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例如，若要除去</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溶液中混有的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，可加入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等物质来调节溶液的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试剂除</a:t>
            </a:r>
            <a:r>
              <a:rPr lang="zh-CN" altLang="zh-CN" sz="2800" kern="100" dirty="0" smtClean="0">
                <a:latin typeface="Times New Roman"/>
                <a:ea typeface="华文细黑"/>
                <a:cs typeface="Times New Roman"/>
              </a:rPr>
              <a:t>杂</a:t>
            </a:r>
            <a:endParaRPr lang="zh-CN" altLang="zh-CN" sz="1050" kern="100" dirty="0">
              <a:latin typeface="宋体"/>
              <a:cs typeface="Courier New"/>
            </a:endParaRPr>
          </a:p>
        </p:txBody>
      </p:sp>
    </p:spTree>
    <p:extLst>
      <p:ext uri="{BB962C8B-B14F-4D97-AF65-F5344CB8AC3E}">
        <p14:creationId xmlns:p14="http://schemas.microsoft.com/office/powerpoint/2010/main" val="1782688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4566" y="189434"/>
            <a:ext cx="11275398" cy="4963001"/>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宋体"/>
                <a:ea typeface="华文细黑"/>
                <a:cs typeface="Times New Roman"/>
              </a:rPr>
              <a:t>③</a:t>
            </a:r>
            <a:r>
              <a:rPr lang="zh-CN" altLang="zh-CN" sz="2800" kern="100" dirty="0">
                <a:solidFill>
                  <a:prstClr val="black"/>
                </a:solidFill>
                <a:latin typeface="Times New Roman"/>
                <a:ea typeface="华文细黑"/>
                <a:cs typeface="Times New Roman"/>
              </a:rPr>
              <a:t>加热：加快反应速率或促进平衡向某个方向移动</a:t>
            </a:r>
            <a:endParaRPr lang="zh-CN" altLang="zh-CN" sz="105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如果在制备过程中出现一些受热易分解的物质或产物，则要注意对温度的控制。如侯氏制碱中的</a:t>
            </a:r>
            <a:r>
              <a:rPr lang="en-US" altLang="zh-CN" sz="2800" kern="100" dirty="0">
                <a:solidFill>
                  <a:prstClr val="black"/>
                </a:solidFill>
                <a:latin typeface="Times New Roman"/>
                <a:ea typeface="华文细黑"/>
                <a:cs typeface="Courier New"/>
              </a:rPr>
              <a:t>NaHCO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Ca</a:t>
            </a:r>
            <a:r>
              <a:rPr lang="en-US" altLang="zh-CN" sz="2800" kern="100" dirty="0">
                <a:solidFill>
                  <a:prstClr val="black"/>
                </a:solidFill>
                <a:latin typeface="Times New Roman"/>
                <a:ea typeface="华文细黑"/>
                <a:cs typeface="Courier New"/>
              </a:rPr>
              <a:t>(HCO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KMnO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AgNO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等物质。</a:t>
            </a:r>
            <a:endParaRPr lang="zh-CN"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降温：防止某物质在高温时会溶解</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或分解</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、为使化学平衡向着题目要求的方向移动</a:t>
            </a:r>
            <a:endParaRPr lang="zh-CN" altLang="zh-CN" sz="105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萃取</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3744104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7270" y="170384"/>
            <a:ext cx="11800969" cy="650457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获得产品阶段的常见考点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洗涤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冰水、热水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：洗去晶体表面的杂质离子，并减少晶体在洗涤过程中的溶解损耗。</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蒸发、反应时的气体氛围抑制水解：如从溶液中析出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等溶质时，应在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的气流中加热，以防其水解。</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蒸发浓缩、冷却结晶：如除去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中的少量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蒸发结晶、趁热过滤：如除去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中的少量</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重结晶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其他常见考点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化学方程式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实验仪器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计算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信息</a:t>
            </a:r>
            <a:r>
              <a:rPr lang="en-US" altLang="zh-CN" sz="2800" kern="100" dirty="0">
                <a:latin typeface="Times New Roman"/>
                <a:ea typeface="华文细黑"/>
                <a:cs typeface="Courier New"/>
              </a:rPr>
              <a:t> </a:t>
            </a:r>
            <a:endParaRPr lang="zh-CN" altLang="zh-CN" sz="2800" kern="100" dirty="0">
              <a:latin typeface="宋体"/>
              <a:cs typeface="Courier New"/>
            </a:endParaRPr>
          </a:p>
        </p:txBody>
      </p:sp>
    </p:spTree>
    <p:extLst>
      <p:ext uri="{BB962C8B-B14F-4D97-AF65-F5344CB8AC3E}">
        <p14:creationId xmlns:p14="http://schemas.microsoft.com/office/powerpoint/2010/main" val="3406265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7734" y="45418"/>
            <a:ext cx="11617054"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chemeClr val="accent6">
                    <a:lumMod val="75000"/>
                  </a:schemeClr>
                </a:solidFill>
                <a:latin typeface="+mj-ea"/>
                <a:ea typeface="+mj-ea"/>
                <a:cs typeface="Times New Roman"/>
              </a:rPr>
              <a:t>二、热点题型探究</a:t>
            </a:r>
          </a:p>
          <a:p>
            <a:pPr algn="just">
              <a:lnSpc>
                <a:spcPct val="150000"/>
              </a:lnSpc>
              <a:spcAft>
                <a:spcPts val="0"/>
              </a:spcAft>
            </a:pPr>
            <a:r>
              <a:rPr lang="zh-CN" altLang="zh-CN" sz="2800" b="1" kern="100" dirty="0">
                <a:solidFill>
                  <a:srgbClr val="0000FF"/>
                </a:solidFill>
                <a:latin typeface="Times New Roman"/>
                <a:cs typeface="Times New Roman"/>
              </a:rPr>
              <a:t>热点</a:t>
            </a:r>
            <a:r>
              <a:rPr lang="en-US" altLang="zh-CN" sz="2800" b="1" kern="100" dirty="0">
                <a:solidFill>
                  <a:srgbClr val="0000FF"/>
                </a:solidFill>
                <a:latin typeface="Times New Roman"/>
                <a:cs typeface="Times New Roman"/>
              </a:rPr>
              <a:t>1</a:t>
            </a:r>
            <a:r>
              <a:rPr lang="zh-CN" altLang="zh-CN" sz="2800" b="1" kern="100" dirty="0">
                <a:solidFill>
                  <a:srgbClr val="0000FF"/>
                </a:solidFill>
                <a:latin typeface="Times New Roman"/>
                <a:cs typeface="Times New Roman"/>
              </a:rPr>
              <a:t>　碱金属及其矿物的开发利用</a:t>
            </a:r>
          </a:p>
          <a:p>
            <a:pPr algn="just">
              <a:lnSpc>
                <a:spcPct val="150000"/>
              </a:lnSpc>
              <a:spcAft>
                <a:spcPts val="0"/>
              </a:spcAft>
            </a:pPr>
            <a:r>
              <a:rPr lang="zh-CN" altLang="zh-CN" sz="2800" b="1" kern="100" dirty="0" smtClean="0">
                <a:solidFill>
                  <a:srgbClr val="0000FF"/>
                </a:solidFill>
                <a:latin typeface="IPAPANNEW"/>
                <a:cs typeface="Times New Roman"/>
              </a:rPr>
              <a:t>例</a:t>
            </a:r>
            <a:r>
              <a:rPr lang="en-US" altLang="zh-CN" sz="2800" b="1" kern="100" dirty="0">
                <a:solidFill>
                  <a:srgbClr val="0000FF"/>
                </a:solidFill>
                <a:latin typeface="IPAPANNEW"/>
                <a:cs typeface="Times New Roman"/>
              </a:rPr>
              <a:t>1</a:t>
            </a:r>
            <a:r>
              <a:rPr lang="zh-CN" altLang="zh-CN" sz="2800" kern="100" dirty="0">
                <a:latin typeface="Times New Roman"/>
                <a:ea typeface="华文细黑"/>
                <a:cs typeface="Times New Roman"/>
              </a:rPr>
              <a:t>　难溶性杂卤石</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属于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呆矿</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，在水中存在如下平衡：</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O(s)</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2Ca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4SO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为能充分利用钾资源，用饱和</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溶液溶浸杂卤石制备硫酸钾，工艺流程如下：</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4360975"/>
              </p:ext>
            </p:extLst>
          </p:nvPr>
        </p:nvGraphicFramePr>
        <p:xfrm>
          <a:off x="5015086" y="2747814"/>
          <a:ext cx="749300" cy="628650"/>
        </p:xfrm>
        <a:graphic>
          <a:graphicData uri="http://schemas.openxmlformats.org/presentationml/2006/ole">
            <mc:AlternateContent xmlns:mc="http://schemas.openxmlformats.org/markup-compatibility/2006">
              <mc:Choice xmlns:v="urn:schemas-microsoft-com:vml" Requires="v">
                <p:oleObj spid="_x0000_s5215" name="文档" r:id="rId4" imgW="749889" imgH="628560" progId="Word.Document.12">
                  <p:embed/>
                </p:oleObj>
              </mc:Choice>
              <mc:Fallback>
                <p:oleObj name="文档" r:id="rId4" imgW="749889" imgH="628560" progId="Word.Document.12">
                  <p:embed/>
                  <p:pic>
                    <p:nvPicPr>
                      <p:cNvPr id="0" name=""/>
                      <p:cNvPicPr/>
                      <p:nvPr/>
                    </p:nvPicPr>
                    <p:blipFill>
                      <a:blip r:embed="rId5"/>
                      <a:stretch>
                        <a:fillRect/>
                      </a:stretch>
                    </p:blipFill>
                    <p:spPr>
                      <a:xfrm>
                        <a:off x="5015086" y="2747814"/>
                        <a:ext cx="749300" cy="6286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783848848"/>
              </p:ext>
            </p:extLst>
          </p:nvPr>
        </p:nvGraphicFramePr>
        <p:xfrm>
          <a:off x="9805714" y="2729136"/>
          <a:ext cx="587375" cy="628650"/>
        </p:xfrm>
        <a:graphic>
          <a:graphicData uri="http://schemas.openxmlformats.org/presentationml/2006/ole">
            <mc:AlternateContent xmlns:mc="http://schemas.openxmlformats.org/markup-compatibility/2006">
              <mc:Choice xmlns:v="urn:schemas-microsoft-com:vml" Requires="v">
                <p:oleObj spid="_x0000_s5216" name="文档" r:id="rId7" imgW="587809" imgH="628560" progId="Word.Document.12">
                  <p:embed/>
                </p:oleObj>
              </mc:Choice>
              <mc:Fallback>
                <p:oleObj name="文档" r:id="rId7" imgW="587809" imgH="628560" progId="Word.Document.12">
                  <p:embed/>
                  <p:pic>
                    <p:nvPicPr>
                      <p:cNvPr id="0" name=""/>
                      <p:cNvPicPr/>
                      <p:nvPr/>
                    </p:nvPicPr>
                    <p:blipFill>
                      <a:blip r:embed="rId8"/>
                      <a:stretch>
                        <a:fillRect/>
                      </a:stretch>
                    </p:blipFill>
                    <p:spPr>
                      <a:xfrm>
                        <a:off x="9805714" y="2729136"/>
                        <a:ext cx="587375" cy="628650"/>
                      </a:xfrm>
                      <a:prstGeom prst="rect">
                        <a:avLst/>
                      </a:prstGeom>
                    </p:spPr>
                  </p:pic>
                </p:oleObj>
              </mc:Fallback>
            </mc:AlternateContent>
          </a:graphicData>
        </a:graphic>
      </p:graphicFrame>
      <p:pic>
        <p:nvPicPr>
          <p:cNvPr id="5122" name="Picture 2" descr="\\李笑影\李笑影\2016\一轮\化学\人教版化学\262.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7176" y="4869954"/>
            <a:ext cx="8938168" cy="164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83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0590" y="333450"/>
            <a:ext cx="10686944"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滤渣主要成分有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以及未溶杂卤石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解题时，要依据制备</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的工艺流程，结合物质的分离与提纯的原则进行分析。</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杂</a:t>
            </a:r>
            <a:r>
              <a:rPr lang="zh-CN" altLang="zh-CN" sz="2800" kern="100" dirty="0">
                <a:latin typeface="Times New Roman"/>
                <a:ea typeface="华文细黑"/>
                <a:cs typeface="Times New Roman"/>
              </a:rPr>
              <a:t>卤石中加入</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微溶于水，过滤后，滤渣中含有</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及未溶解的杂卤石。</a:t>
            </a:r>
            <a:endParaRPr lang="zh-CN" altLang="zh-CN" sz="1050" kern="100" dirty="0">
              <a:effectLst/>
              <a:latin typeface="宋体"/>
              <a:cs typeface="Courier New"/>
            </a:endParaRPr>
          </a:p>
        </p:txBody>
      </p:sp>
      <p:sp>
        <p:nvSpPr>
          <p:cNvPr id="12" name="矩形 11"/>
          <p:cNvSpPr/>
          <p:nvPr/>
        </p:nvSpPr>
        <p:spPr>
          <a:xfrm>
            <a:off x="3483868" y="467941"/>
            <a:ext cx="156324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Mg(OH)</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16" name="矩形 15"/>
          <p:cNvSpPr/>
          <p:nvPr/>
        </p:nvSpPr>
        <p:spPr>
          <a:xfrm>
            <a:off x="5508772" y="467941"/>
            <a:ext cx="116249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xEl>
                                              <p:pRg st="1" end="1"/>
                                            </p:txEl>
                                          </p:spTgt>
                                        </p:tgtEl>
                                      </p:cBhvr>
                                    </p:animEffect>
                                    <p:set>
                                      <p:cBhvr>
                                        <p:cTn id="23" dur="1" fill="hold">
                                          <p:stCondLst>
                                            <p:cond delay="499"/>
                                          </p:stCondLst>
                                        </p:cTn>
                                        <p:tgtEl>
                                          <p:spTgt spid="7">
                                            <p:txEl>
                                              <p:pRg st="1" end="1"/>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7">
                                            <p:txEl>
                                              <p:pRg st="2" end="2"/>
                                            </p:txEl>
                                          </p:spTgt>
                                        </p:tgtEl>
                                      </p:cBhvr>
                                    </p:animEffect>
                                    <p:set>
                                      <p:cBhvr>
                                        <p:cTn id="26" dur="1" fill="hold">
                                          <p:stCondLst>
                                            <p:cond delay="499"/>
                                          </p:stCondLst>
                                        </p:cTn>
                                        <p:tgtEl>
                                          <p:spTgt spid="7">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12" grpId="0"/>
      <p:bldP spid="12" grpId="1"/>
      <p:bldP spid="16" grpId="0"/>
      <p:bldP spid="16"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4426</TotalTime>
  <Words>1983</Words>
  <Application>Microsoft Office PowerPoint</Application>
  <PresentationFormat>自定义</PresentationFormat>
  <Paragraphs>201</Paragraphs>
  <Slides>43</Slides>
  <Notes>1</Notes>
  <HiddenSlides>7</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45"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813</cp:revision>
  <dcterms:created xsi:type="dcterms:W3CDTF">2014-11-27T01:03:08Z</dcterms:created>
  <dcterms:modified xsi:type="dcterms:W3CDTF">2016-03-01T00:33:29Z</dcterms:modified>
</cp:coreProperties>
</file>